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69" r:id="rId3"/>
    <p:sldId id="288" r:id="rId4"/>
    <p:sldId id="291" r:id="rId5"/>
    <p:sldId id="305" r:id="rId6"/>
    <p:sldId id="300" r:id="rId7"/>
    <p:sldId id="290" r:id="rId8"/>
    <p:sldId id="303" r:id="rId9"/>
    <p:sldId id="301" r:id="rId10"/>
    <p:sldId id="302" r:id="rId11"/>
    <p:sldId id="304" r:id="rId12"/>
    <p:sldId id="278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V" initials="V" lastIdx="2" clrIdx="0">
    <p:extLst>
      <p:ext uri="{19B8F6BF-5375-455C-9EA6-DF929625EA0E}">
        <p15:presenceInfo xmlns:p15="http://schemas.microsoft.com/office/powerpoint/2012/main" xmlns="" userId="VAV" providerId="None"/>
      </p:ext>
    </p:extLst>
  </p:cmAuthor>
  <p:cmAuthor id="2" name="Evgeniy Evgeniy" initials="EE" lastIdx="1" clrIdx="1">
    <p:extLst>
      <p:ext uri="{19B8F6BF-5375-455C-9EA6-DF929625EA0E}">
        <p15:presenceInfo xmlns:p15="http://schemas.microsoft.com/office/powerpoint/2012/main" xmlns="" userId="e67b77b7556be6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8" autoAdjust="0"/>
    <p:restoredTop sz="9466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01303-B671-4DE6-8FE3-F44BD057A476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EF589-9457-49EC-AD4C-334D197DC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0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FD1AD3-7CB4-43B7-8A64-7A596130B7FD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414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xmlns="" id="{7271F54B-5DFB-4F3E-B1C3-93B849389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xmlns="" id="{7E6777FE-CBAE-4E1C-A7F6-65F6A7B40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79C4D6-8DCE-4A3A-9DBB-F7B553435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B0B2E-12A3-407D-9A83-755A4BB48FC3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065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xmlns="" id="{7271F54B-5DFB-4F3E-B1C3-93B849389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xmlns="" id="{7E6777FE-CBAE-4E1C-A7F6-65F6A7B40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79C4D6-8DCE-4A3A-9DBB-F7B553435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B0B2E-12A3-407D-9A83-755A4BB48FC3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66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3230F2-3A08-4A11-B626-9DCD4996E1F7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731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xmlns="" id="{7271F54B-5DFB-4F3E-B1C3-93B849389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xmlns="" id="{7E6777FE-CBAE-4E1C-A7F6-65F6A7B40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79C4D6-8DCE-4A3A-9DBB-F7B553435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B0B2E-12A3-407D-9A83-755A4BB48FC3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52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xmlns="" id="{7271F54B-5DFB-4F3E-B1C3-93B849389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xmlns="" id="{7E6777FE-CBAE-4E1C-A7F6-65F6A7B40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79C4D6-8DCE-4A3A-9DBB-F7B553435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B0B2E-12A3-407D-9A83-755A4BB48FC3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58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xmlns="" id="{7271F54B-5DFB-4F3E-B1C3-93B849389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xmlns="" id="{7E6777FE-CBAE-4E1C-A7F6-65F6A7B40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79C4D6-8DCE-4A3A-9DBB-F7B553435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B0B2E-12A3-407D-9A83-755A4BB48FC3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57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xmlns="" id="{7271F54B-5DFB-4F3E-B1C3-93B849389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xmlns="" id="{7E6777FE-CBAE-4E1C-A7F6-65F6A7B40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79C4D6-8DCE-4A3A-9DBB-F7B553435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B0B2E-12A3-407D-9A83-755A4BB48FC3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730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xmlns="" id="{7271F54B-5DFB-4F3E-B1C3-93B849389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xmlns="" id="{7E6777FE-CBAE-4E1C-A7F6-65F6A7B40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79C4D6-8DCE-4A3A-9DBB-F7B553435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B0B2E-12A3-407D-9A83-755A4BB48FC3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15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xmlns="" id="{7271F54B-5DFB-4F3E-B1C3-93B849389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xmlns="" id="{7E6777FE-CBAE-4E1C-A7F6-65F6A7B40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79C4D6-8DCE-4A3A-9DBB-F7B553435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B0B2E-12A3-407D-9A83-755A4BB48FC3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74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xmlns="" id="{7271F54B-5DFB-4F3E-B1C3-93B849389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xmlns="" id="{7E6777FE-CBAE-4E1C-A7F6-65F6A7B40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79C4D6-8DCE-4A3A-9DBB-F7B553435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B0B2E-12A3-407D-9A83-755A4BB48FC3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149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CC9-C65D-4183-90CE-362D2FB877B4}" type="datetime1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8414-9E57-4A81-973F-DACD2D31F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9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2225-92B8-41D3-B19B-F049F2941032}" type="datetime1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8414-9E57-4A81-973F-DACD2D31F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4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BE0B-2D63-4197-954F-2A49094D318C}" type="datetime1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8414-9E57-4A81-973F-DACD2D31F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0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F829-7035-4310-BCDB-75D66949E786}" type="datetime1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8414-9E57-4A81-973F-DACD2D31F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5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2D61-5BAC-40A1-A9FD-C7B61A50A9BF}" type="datetime1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8414-9E57-4A81-973F-DACD2D31F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2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4C73-3D46-48D0-8777-565DC13E4B1B}" type="datetime1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8414-9E57-4A81-973F-DACD2D31F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1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23A6-71DB-4802-9834-204402CBA107}" type="datetime1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8414-9E57-4A81-973F-DACD2D31F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1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4F92-159C-4F8E-BAA2-D0BCBC725D76}" type="datetime1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8414-9E57-4A81-973F-DACD2D31F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6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853-D2E1-4439-9F35-4C64E3FB4FD3}" type="datetime1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8414-9E57-4A81-973F-DACD2D31F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1257-0C9A-4D81-B5EE-86C852C1704A}" type="datetime1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8414-9E57-4A81-973F-DACD2D31F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7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1A34-A39B-48D1-8EC7-B8BBAF0F12BA}" type="datetime1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8414-9E57-4A81-973F-DACD2D31F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9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AA4F-0AEC-4C70-82B9-3BFEA2EF02B8}" type="datetime1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8414-9E57-4A81-973F-DACD2D31F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1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A852FA15-CC83-49B8-905D-4CCC2DF7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505"/>
            <a:ext cx="9105365" cy="289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891823" y="2469404"/>
            <a:ext cx="78683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572000" y="4002784"/>
            <a:ext cx="5388864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350" b="1" i="1" dirty="0">
                <a:latin typeface="Verdana" pitchFamily="34" charset="0"/>
              </a:rPr>
              <a:t>Евгений Назаров</a:t>
            </a:r>
            <a:endParaRPr lang="en-US" altLang="ru-RU" sz="1350" dirty="0">
              <a:latin typeface="Verdana" pitchFamily="34" charset="0"/>
            </a:endParaRPr>
          </a:p>
          <a:p>
            <a:pPr eaLnBrk="1" hangingPunct="1"/>
            <a:r>
              <a:rPr lang="ru-RU" altLang="ru-RU" sz="1350" dirty="0">
                <a:latin typeface="Verdana" pitchFamily="34" charset="0"/>
              </a:rPr>
              <a:t>аспирантура 2 курс</a:t>
            </a:r>
            <a:endParaRPr lang="en-US" altLang="ru-RU" sz="1350" dirty="0">
              <a:latin typeface="Verdana" pitchFamily="34" charset="0"/>
            </a:endParaRPr>
          </a:p>
          <a:p>
            <a:pPr eaLnBrk="1" hangingPunct="1"/>
            <a:r>
              <a:rPr lang="ru-RU" altLang="ru-RU" sz="750" dirty="0">
                <a:latin typeface="Verdana" pitchFamily="34" charset="0"/>
              </a:rPr>
              <a:t> </a:t>
            </a:r>
          </a:p>
          <a:p>
            <a:pPr eaLnBrk="1" hangingPunct="1"/>
            <a:r>
              <a:rPr lang="ru-RU" altLang="ru-RU" sz="1350" dirty="0">
                <a:latin typeface="Verdana" pitchFamily="34" charset="0"/>
              </a:rPr>
              <a:t>ФТИ </a:t>
            </a:r>
            <a:r>
              <a:rPr lang="ru-RU" altLang="ru-RU" sz="1350" dirty="0" err="1">
                <a:latin typeface="Verdana" pitchFamily="34" charset="0"/>
              </a:rPr>
              <a:t>УрФУ</a:t>
            </a:r>
            <a:r>
              <a:rPr lang="ru-RU" altLang="ru-RU" sz="1350" dirty="0">
                <a:latin typeface="Verdana" pitchFamily="34" charset="0"/>
              </a:rPr>
              <a:t>, г. Екатеринбург</a:t>
            </a:r>
          </a:p>
          <a:p>
            <a:pPr eaLnBrk="1" hangingPunct="1"/>
            <a:endParaRPr lang="ru-RU" altLang="ru-RU" sz="1350" dirty="0">
              <a:latin typeface="Verdana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1350" b="1" i="1" dirty="0" err="1">
                <a:latin typeface="Verdana" pitchFamily="34" charset="0"/>
              </a:rPr>
              <a:t>Кружалов</a:t>
            </a:r>
            <a:r>
              <a:rPr lang="ru-RU" altLang="ru-RU" sz="1350" b="1" i="1" dirty="0">
                <a:latin typeface="Verdana" pitchFamily="34" charset="0"/>
              </a:rPr>
              <a:t> А.В.</a:t>
            </a:r>
          </a:p>
          <a:p>
            <a:r>
              <a:rPr lang="ru-RU" altLang="ru-RU" sz="1350" dirty="0">
                <a:latin typeface="Verdana" pitchFamily="34" charset="0"/>
              </a:rPr>
              <a:t>д.ф.-м.н., проф., ФТИ </a:t>
            </a:r>
            <a:r>
              <a:rPr lang="ru-RU" altLang="ru-RU" sz="1350" dirty="0" err="1">
                <a:latin typeface="Verdana" pitchFamily="34" charset="0"/>
              </a:rPr>
              <a:t>УрФУ</a:t>
            </a:r>
            <a:r>
              <a:rPr lang="ru-RU" altLang="ru-RU" sz="1350" dirty="0">
                <a:latin typeface="Verdana" pitchFamily="34" charset="0"/>
              </a:rPr>
              <a:t>, г. Екатеринбург</a:t>
            </a:r>
            <a:endParaRPr lang="ru-RU" altLang="ru-RU" sz="1350" b="1" dirty="0">
              <a:latin typeface="Verdana" pitchFamily="34" charset="0"/>
            </a:endParaRPr>
          </a:p>
        </p:txBody>
      </p:sp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2779618" y="4002784"/>
            <a:ext cx="83869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350" b="1" dirty="0">
                <a:latin typeface="Verdana" pitchFamily="34" charset="0"/>
              </a:rPr>
              <a:t>Автор:</a:t>
            </a:r>
          </a:p>
        </p:txBody>
      </p:sp>
      <p:sp>
        <p:nvSpPr>
          <p:cNvPr id="2054" name="Прямоугольник 2"/>
          <p:cNvSpPr>
            <a:spLocks noChangeArrowheads="1"/>
          </p:cNvSpPr>
          <p:nvPr/>
        </p:nvSpPr>
        <p:spPr bwMode="auto">
          <a:xfrm>
            <a:off x="2445265" y="4948309"/>
            <a:ext cx="165141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350" b="1" dirty="0">
                <a:latin typeface="Verdana" pitchFamily="34" charset="0"/>
              </a:rPr>
              <a:t>Руководитель: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C001AD8-571C-49C8-86DC-FE1F72066411}"/>
              </a:ext>
            </a:extLst>
          </p:cNvPr>
          <p:cNvSpPr/>
          <p:nvPr/>
        </p:nvSpPr>
        <p:spPr>
          <a:xfrm>
            <a:off x="2586409" y="5457028"/>
            <a:ext cx="150874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1350" b="1" dirty="0">
                <a:latin typeface="Verdana" pitchFamily="34" charset="0"/>
              </a:rPr>
              <a:t>Консультант: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D50F66A-9DEC-4B24-A6C6-8B4F8171CE62}"/>
              </a:ext>
            </a:extLst>
          </p:cNvPr>
          <p:cNvSpPr/>
          <p:nvPr/>
        </p:nvSpPr>
        <p:spPr>
          <a:xfrm>
            <a:off x="4572002" y="5464681"/>
            <a:ext cx="45333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350" b="1" i="1" dirty="0" err="1">
                <a:latin typeface="Verdana" pitchFamily="34" charset="0"/>
              </a:rPr>
              <a:t>Екидин</a:t>
            </a:r>
            <a:r>
              <a:rPr lang="ru-RU" altLang="ru-RU" sz="1350" b="1" i="1" dirty="0">
                <a:latin typeface="Verdana" pitchFamily="34" charset="0"/>
              </a:rPr>
              <a:t> А.А.</a:t>
            </a:r>
            <a:endParaRPr lang="ru-RU" altLang="ru-RU" sz="1350" dirty="0">
              <a:latin typeface="Verdana" pitchFamily="34" charset="0"/>
            </a:endParaRPr>
          </a:p>
          <a:p>
            <a:r>
              <a:rPr lang="ru-RU" altLang="ru-RU" sz="1350" dirty="0">
                <a:latin typeface="Verdana" pitchFamily="34" charset="0"/>
              </a:rPr>
              <a:t>к.ф.-м.н., ИПЭ </a:t>
            </a:r>
            <a:r>
              <a:rPr lang="ru-RU" altLang="ru-RU" sz="1350" dirty="0" err="1">
                <a:latin typeface="Verdana" pitchFamily="34" charset="0"/>
              </a:rPr>
              <a:t>УрО</a:t>
            </a:r>
            <a:r>
              <a:rPr lang="ru-RU" altLang="ru-RU" sz="1350" dirty="0">
                <a:latin typeface="Verdana" pitchFamily="34" charset="0"/>
              </a:rPr>
              <a:t> РАН, г. Екатеринбург</a:t>
            </a:r>
            <a:endParaRPr lang="ru-RU" altLang="ru-RU" sz="1350" b="1" dirty="0">
              <a:latin typeface="Verdana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0659BF-97D0-4FF4-9AB4-1145C81A0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31" y="4240226"/>
            <a:ext cx="1892342" cy="145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3552E41-BF27-44F1-94C5-6121A3EB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>
            <a:extLst>
              <a:ext uri="{FF2B5EF4-FFF2-40B4-BE49-F238E27FC236}">
                <a16:creationId xmlns:a16="http://schemas.microsoft.com/office/drawing/2014/main" xmlns="" id="{8DAFF529-BF5E-450F-BE00-50C0255F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765947"/>
            <a:ext cx="82089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Ретроспективная оценка выброса С-14 на примере Игналинской АЭС</a:t>
            </a:r>
            <a:endParaRPr lang="ru-RU" altLang="ru-RU" sz="2800" b="1" dirty="0">
              <a:latin typeface="Verdana" panose="020B0604030504040204" pitchFamily="34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D92E9DAB-7F72-44A2-A5A8-23C4FBBA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1313" y="6305182"/>
            <a:ext cx="2057400" cy="365125"/>
          </a:xfrm>
        </p:spPr>
        <p:txBody>
          <a:bodyPr/>
          <a:lstStyle/>
          <a:p>
            <a:fld id="{9FF28414-9E57-4A81-973F-DACD2D31F63E}" type="slidenum">
              <a:rPr lang="ru-RU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C38EE4A-31D2-40D3-80E5-52264623D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371" y="1627721"/>
            <a:ext cx="5539257" cy="4459402"/>
          </a:xfrm>
          <a:prstGeom prst="rect">
            <a:avLst/>
          </a:prstGeom>
        </p:spPr>
      </p:pic>
      <p:sp>
        <p:nvSpPr>
          <p:cNvPr id="9" name="Нижний колонтитул 15">
            <a:extLst>
              <a:ext uri="{FF2B5EF4-FFF2-40B4-BE49-F238E27FC236}">
                <a16:creationId xmlns:a16="http://schemas.microsoft.com/office/drawing/2014/main" xmlns="" id="{6248F4F7-8771-4A63-B8F5-D892FA3F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530" y="6356349"/>
            <a:ext cx="7888631" cy="365125"/>
          </a:xfrm>
        </p:spPr>
        <p:txBody>
          <a:bodyPr/>
          <a:lstStyle/>
          <a:p>
            <a:pPr algn="just"/>
            <a:r>
              <a:rPr lang="en-US" dirty="0"/>
              <a:t>*Z. </a:t>
            </a:r>
            <a:r>
              <a:rPr lang="en-US" dirty="0" err="1"/>
              <a:t>Ezerinskis</a:t>
            </a:r>
            <a:r>
              <a:rPr lang="en-US" dirty="0"/>
              <a:t> et al., Annual variations of C-14 concentration in the tree rings in the vicinity of </a:t>
            </a:r>
            <a:r>
              <a:rPr lang="en-US" dirty="0" err="1"/>
              <a:t>Ignalina</a:t>
            </a:r>
            <a:r>
              <a:rPr lang="en-US" dirty="0"/>
              <a:t> NPP. Radiocarbon, vol. </a:t>
            </a:r>
            <a:r>
              <a:rPr lang="ru-RU" dirty="0"/>
              <a:t>6</a:t>
            </a:r>
            <a:r>
              <a:rPr lang="en-US" dirty="0"/>
              <a:t>0, No </a:t>
            </a:r>
            <a:r>
              <a:rPr lang="ru-RU" dirty="0"/>
              <a:t>4</a:t>
            </a:r>
            <a:r>
              <a:rPr lang="en-US" dirty="0"/>
              <a:t>, p. 1-10, 2018</a:t>
            </a:r>
            <a:endParaRPr lang="ru-RU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A13F0D81-6790-418B-9566-9934F1FFD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80" y="53639"/>
            <a:ext cx="64816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  <a:p>
            <a:pPr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altLang="ru-RU" sz="1000" dirty="0">
              <a:latin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813735C-A63B-40CD-A6AC-E9B5C7842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285" y="0"/>
            <a:ext cx="668230" cy="5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1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3552E41-BF27-44F1-94C5-6121A3EB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>
            <a:extLst>
              <a:ext uri="{FF2B5EF4-FFF2-40B4-BE49-F238E27FC236}">
                <a16:creationId xmlns:a16="http://schemas.microsoft.com/office/drawing/2014/main" xmlns="" id="{8DAFF529-BF5E-450F-BE00-50C0255F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765947"/>
            <a:ext cx="82089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Ретроспективная оценка выброса С-14 на примере Игналинской АЭС</a:t>
            </a:r>
            <a:endParaRPr lang="ru-RU" altLang="ru-RU" sz="2800" b="1" dirty="0">
              <a:latin typeface="Verdana" panose="020B0604030504040204" pitchFamily="34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D92E9DAB-7F72-44A2-A5A8-23C4FBBA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1313" y="6305182"/>
            <a:ext cx="2057400" cy="365125"/>
          </a:xfrm>
        </p:spPr>
        <p:txBody>
          <a:bodyPr/>
          <a:lstStyle/>
          <a:p>
            <a:fld id="{9FF28414-9E57-4A81-973F-DACD2D31F63E}" type="slidenum">
              <a:rPr lang="ru-RU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11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BDF390-8F73-4742-A18C-C7FD14DA5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753" y="1771368"/>
            <a:ext cx="5872960" cy="4437789"/>
          </a:xfrm>
          <a:prstGeom prst="rect">
            <a:avLst/>
          </a:prstGeom>
        </p:spPr>
      </p:pic>
      <p:sp>
        <p:nvSpPr>
          <p:cNvPr id="8" name="Нижний колонтитул 15">
            <a:extLst>
              <a:ext uri="{FF2B5EF4-FFF2-40B4-BE49-F238E27FC236}">
                <a16:creationId xmlns:a16="http://schemas.microsoft.com/office/drawing/2014/main" xmlns="" id="{B6C63013-FADB-41E0-A00D-A5882E50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530" y="6356349"/>
            <a:ext cx="7888631" cy="365125"/>
          </a:xfrm>
        </p:spPr>
        <p:txBody>
          <a:bodyPr/>
          <a:lstStyle/>
          <a:p>
            <a:pPr algn="just"/>
            <a:r>
              <a:rPr lang="en-US" dirty="0"/>
              <a:t>*Z. </a:t>
            </a:r>
            <a:r>
              <a:rPr lang="en-US" dirty="0" err="1"/>
              <a:t>Ezerinskis</a:t>
            </a:r>
            <a:r>
              <a:rPr lang="en-US" dirty="0"/>
              <a:t> et al., Annual variations of C-14 concentration in the tree rings in the vicinity of </a:t>
            </a:r>
            <a:r>
              <a:rPr lang="en-US" dirty="0" err="1"/>
              <a:t>Ignalina</a:t>
            </a:r>
            <a:r>
              <a:rPr lang="en-US" dirty="0"/>
              <a:t> NPP. Radiocarbon, vol. </a:t>
            </a:r>
            <a:r>
              <a:rPr lang="ru-RU" dirty="0"/>
              <a:t>6</a:t>
            </a:r>
            <a:r>
              <a:rPr lang="en-US" dirty="0"/>
              <a:t>0, No </a:t>
            </a:r>
            <a:r>
              <a:rPr lang="ru-RU" dirty="0"/>
              <a:t>4</a:t>
            </a:r>
            <a:r>
              <a:rPr lang="en-US" dirty="0"/>
              <a:t>, p. 1-10, 2018</a:t>
            </a:r>
            <a:endParaRPr lang="ru-RU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2A85FCC1-7DF6-4EB5-8845-D194EA12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80" y="53639"/>
            <a:ext cx="64816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  <a:p>
            <a:pPr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altLang="ru-RU" sz="1000" dirty="0">
              <a:latin typeface="Verdan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39EA0E6-46EC-4D3A-B392-AAEF08569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285" y="0"/>
            <a:ext cx="668230" cy="5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7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DCC8A37-B8CB-4F09-8D8E-0EE95D2C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5539" y="6356353"/>
            <a:ext cx="2057400" cy="365125"/>
          </a:xfrm>
        </p:spPr>
        <p:txBody>
          <a:bodyPr/>
          <a:lstStyle/>
          <a:p>
            <a:fld id="{9FF28414-9E57-4A81-973F-DACD2D31F63E}" type="slidenum">
              <a:rPr lang="ru-RU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12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04DDCD-D03B-465C-A261-0D870DDF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76E8E9A6-9E89-4B05-870C-F2164A7A4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909640"/>
            <a:ext cx="82331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Verdana" panose="020B0604030504040204" pitchFamily="34" charset="0"/>
              </a:rPr>
              <a:t>Выводы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D5CF2DE-0815-42D6-AA62-54BC2A4AF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14502"/>
            <a:ext cx="79756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Применяемые в настоящее время приборы и методы для мониторинга углерода-14 в выбросах АЭС полностью удовлетворяют требованиям по обеспечению радиационной безопасности человека и окружающей среды, однако могут быть модернизированы;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Мониторинг С-14 на прилегающей к АЭС территории в нашей может служить дополнительным индикатором нештатной ситуации на АЭС;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Ретроспективная оценка выброса С-14 позволит оценить безопасность ядерного реактора на всем его жизненном цикле (с момента запуска до вывода из эксплуатации), а также отдельных технологических процессов и топливных кампаний.</a:t>
            </a:r>
            <a:endParaRPr lang="ru-RU" altLang="ru-RU" sz="14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0FC594-DF31-4060-8DFD-D6E000BBA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285" y="0"/>
            <a:ext cx="668230" cy="513528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DE336EF3-EF0A-44EA-AE42-C46B5D404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80" y="53639"/>
            <a:ext cx="64816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  <a:p>
            <a:pPr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alt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2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DCC8A37-B8CB-4F09-8D8E-0EE95D2C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0702" y="6356352"/>
            <a:ext cx="2057400" cy="365125"/>
          </a:xfrm>
        </p:spPr>
        <p:txBody>
          <a:bodyPr/>
          <a:lstStyle/>
          <a:p>
            <a:fld id="{9FF28414-9E57-4A81-973F-DACD2D31F63E}" type="slidenum">
              <a:rPr lang="ru-RU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13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04DDCD-D03B-465C-A261-0D870DDF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99281592-2518-435B-94DD-ED8F16C9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620" y="3212326"/>
            <a:ext cx="6179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latin typeface="Verdana" panose="020B0604030504040204" pitchFamily="34" charset="0"/>
              </a:rPr>
              <a:t>Спасибо за внимание!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742C30BA-7340-44DB-B6F8-F6F456186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80" y="53639"/>
            <a:ext cx="64816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  <a:p>
            <a:pPr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altLang="ru-RU" sz="1000" dirty="0">
              <a:latin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41AC22-1FBD-41F7-9DC0-883EC2F0C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285" y="0"/>
            <a:ext cx="668230" cy="5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2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BF342B33-A2A3-4104-B5E4-5B627E5D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23A60B-A54A-4BDC-AD9B-DD0DD591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510" y="5948362"/>
            <a:ext cx="8484980" cy="431800"/>
          </a:xfrm>
        </p:spPr>
        <p:txBody>
          <a:bodyPr/>
          <a:lstStyle/>
          <a:p>
            <a:pPr algn="l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INPRO Methodology for Sustainability Assessment of Nuclear Energy Systems: Environmental Impact of Stressors. IAEA Nuclear Energy Series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-3.15</a:t>
            </a:r>
          </a:p>
          <a:p>
            <a:pPr algn="l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 Распоряжение Правительства РФ от 8 июля 2015 г. N 1316-р</a:t>
            </a:r>
          </a:p>
          <a:p>
            <a:pPr algn="l"/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57090" y="6356353"/>
            <a:ext cx="2057400" cy="365125"/>
          </a:xfrm>
        </p:spPr>
        <p:txBody>
          <a:bodyPr/>
          <a:lstStyle/>
          <a:p>
            <a:fld id="{9FF28414-9E57-4A81-973F-DACD2D31F63E}" type="slidenum">
              <a:rPr lang="ru-RU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CFC40259-4959-4441-8B5F-E045ACEC8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80" y="53639"/>
            <a:ext cx="64816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  <a:p>
            <a:pPr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altLang="ru-RU" sz="1000" dirty="0">
              <a:latin typeface="Verdana" panose="020B060403050404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668C793C-CA4A-490E-9BE9-A367E859B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909638"/>
            <a:ext cx="8208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Verdana" panose="020B0604030504040204" pitchFamily="34" charset="0"/>
              </a:rPr>
              <a:t>Актуальность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29A831C2-E7FA-42FE-A179-2B0BAB251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1341438"/>
            <a:ext cx="806449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14313" indent="-214313" algn="just"/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МАГАТЭ рекомендует осуществлять контроль С-14 в газообразных выбросах АЭС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214313" indent="-214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С-14 входит в перечень радионуклидов,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 отношении которых необходимо осуществлять меры государственного регулирования в области охраны окружающей среды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Наличие С-14 в выбросах любого ядерного реактора при нормальной эксплуатации;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Применение нитридного топлива в рамках замкнутого ядерного топливного цикла.</a:t>
            </a:r>
          </a:p>
          <a:p>
            <a:pPr algn="just" eaLnBrk="1" hangingPunct="1"/>
            <a:endParaRPr lang="ru-RU" altLang="ru-RU" sz="14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FD87F7-308B-4825-9638-468D5B1C0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285" y="0"/>
            <a:ext cx="668230" cy="5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3552E41-BF27-44F1-94C5-6121A3EB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>
            <a:extLst>
              <a:ext uri="{FF2B5EF4-FFF2-40B4-BE49-F238E27FC236}">
                <a16:creationId xmlns:a16="http://schemas.microsoft.com/office/drawing/2014/main" xmlns="" id="{8DAFF529-BF5E-450F-BE00-50C0255F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909640"/>
            <a:ext cx="82089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Verdana" panose="020B0604030504040204" pitchFamily="34" charset="0"/>
              </a:rPr>
              <a:t>Углерод-14 в ядерных реакторах различного типа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D92E9DAB-7F72-44A2-A5A8-23C4FBBA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035" y="6356353"/>
            <a:ext cx="2057400" cy="365125"/>
          </a:xfrm>
        </p:spPr>
        <p:txBody>
          <a:bodyPr/>
          <a:lstStyle/>
          <a:p>
            <a:fld id="{9FF28414-9E57-4A81-973F-DACD2D31F63E}" type="slidenum">
              <a:rPr lang="ru-RU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</a:t>
            </a:fld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2EC43AB-F386-41FC-BD93-AABE965A03F2}"/>
              </a:ext>
            </a:extLst>
          </p:cNvPr>
          <p:cNvSpPr/>
          <p:nvPr/>
        </p:nvSpPr>
        <p:spPr>
          <a:xfrm>
            <a:off x="539750" y="1627865"/>
            <a:ext cx="7975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18057A3-A9D5-46AC-94C1-D1CFFA49E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78567"/>
              </p:ext>
            </p:extLst>
          </p:nvPr>
        </p:nvGraphicFramePr>
        <p:xfrm>
          <a:off x="577754" y="2454630"/>
          <a:ext cx="7847893" cy="133309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607102">
                  <a:extLst>
                    <a:ext uri="{9D8B030D-6E8A-4147-A177-3AD203B41FA5}">
                      <a16:colId xmlns:a16="http://schemas.microsoft.com/office/drawing/2014/main" xmlns="" val="454897376"/>
                    </a:ext>
                  </a:extLst>
                </a:gridCol>
                <a:gridCol w="754430">
                  <a:extLst>
                    <a:ext uri="{9D8B030D-6E8A-4147-A177-3AD203B41FA5}">
                      <a16:colId xmlns:a16="http://schemas.microsoft.com/office/drawing/2014/main" xmlns="" val="944430611"/>
                    </a:ext>
                  </a:extLst>
                </a:gridCol>
                <a:gridCol w="1060196">
                  <a:extLst>
                    <a:ext uri="{9D8B030D-6E8A-4147-A177-3AD203B41FA5}">
                      <a16:colId xmlns:a16="http://schemas.microsoft.com/office/drawing/2014/main" xmlns="" val="3529232859"/>
                    </a:ext>
                  </a:extLst>
                </a:gridCol>
                <a:gridCol w="1230802">
                  <a:extLst>
                    <a:ext uri="{9D8B030D-6E8A-4147-A177-3AD203B41FA5}">
                      <a16:colId xmlns:a16="http://schemas.microsoft.com/office/drawing/2014/main" xmlns="" val="3218213217"/>
                    </a:ext>
                  </a:extLst>
                </a:gridCol>
                <a:gridCol w="1706063">
                  <a:extLst>
                    <a:ext uri="{9D8B030D-6E8A-4147-A177-3AD203B41FA5}">
                      <a16:colId xmlns:a16="http://schemas.microsoft.com/office/drawing/2014/main" xmlns="" val="1302768792"/>
                    </a:ext>
                  </a:extLst>
                </a:gridCol>
                <a:gridCol w="1489300">
                  <a:extLst>
                    <a:ext uri="{9D8B030D-6E8A-4147-A177-3AD203B41FA5}">
                      <a16:colId xmlns:a16="http://schemas.microsoft.com/office/drawing/2014/main" xmlns="" val="3275983908"/>
                    </a:ext>
                  </a:extLst>
                </a:gridCol>
              </a:tblGrid>
              <a:tr h="244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Тип реактора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PWR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BWR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PHWR</a:t>
                      </a:r>
                      <a:endParaRPr lang="ru-RU" sz="28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GCR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LWGR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7739917"/>
                  </a:ext>
                </a:extLst>
              </a:tr>
              <a:tr h="4713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</a:t>
                      </a:r>
                      <a:r>
                        <a:rPr lang="ru-RU" sz="1600" i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реакция образования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O(n,</a:t>
                      </a:r>
                      <a:r>
                        <a:rPr lang="el-G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α)</a:t>
                      </a:r>
                      <a:r>
                        <a:rPr lang="el-GR" sz="1600" u="none" strike="noStrike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C(n,</a:t>
                      </a:r>
                      <a:r>
                        <a:rPr lang="el-G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γ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lang="en-US" sz="1600" u="none" strike="noStrike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ru-RU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600" u="none" strike="noStrike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N(</a:t>
                      </a:r>
                      <a:r>
                        <a:rPr lang="en-US" sz="16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n,p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lang="en-US" sz="1600" u="none" strike="noStrike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N(</a:t>
                      </a:r>
                      <a:r>
                        <a:rPr lang="en-US" sz="16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n,p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lang="en-US" sz="1600" u="none" strike="noStrike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0888238"/>
                  </a:ext>
                </a:extLst>
              </a:tr>
              <a:tr h="291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Теплоноситель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  <a:r>
                        <a:rPr lang="en-US" sz="16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6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</a:t>
                      </a:r>
                      <a:r>
                        <a:rPr lang="ru-RU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</a:t>
                      </a:r>
                      <a:r>
                        <a:rPr lang="en-US" sz="16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endParaRPr lang="ru-RU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  <a:r>
                        <a:rPr lang="en-US" sz="16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7195956"/>
                  </a:ext>
                </a:extLst>
              </a:tr>
              <a:tr h="291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Замедлитель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  <a:r>
                        <a:rPr lang="en-US" sz="16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6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</a:t>
                      </a:r>
                      <a:r>
                        <a:rPr lang="ru-RU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Графит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Графит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796683"/>
                  </a:ext>
                </a:extLst>
              </a:tr>
            </a:tbl>
          </a:graphicData>
        </a:graphic>
      </p:graphicFrame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25FBFFE2-46A1-4D88-979E-D13C4379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80" y="53639"/>
            <a:ext cx="64816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  <a:p>
            <a:pPr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altLang="ru-RU" sz="1000" dirty="0">
              <a:latin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7C66AFD-0B1C-4F6D-8D19-FF1C75593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285" y="0"/>
            <a:ext cx="668230" cy="513528"/>
          </a:xfrm>
          <a:prstGeom prst="rect">
            <a:avLst/>
          </a:prstGeom>
        </p:spPr>
      </p:pic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xmlns="" id="{043499E7-2FD6-452F-86C7-6F183C032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500907"/>
              </p:ext>
            </p:extLst>
          </p:nvPr>
        </p:nvGraphicFramePr>
        <p:xfrm>
          <a:off x="577754" y="4813389"/>
          <a:ext cx="7988491" cy="70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2978">
                  <a:extLst>
                    <a:ext uri="{9D8B030D-6E8A-4147-A177-3AD203B41FA5}">
                      <a16:colId xmlns:a16="http://schemas.microsoft.com/office/drawing/2014/main" xmlns="" val="2945862319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xmlns="" val="2812536143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xmlns="" val="3247225955"/>
                    </a:ext>
                  </a:extLst>
                </a:gridCol>
                <a:gridCol w="822620">
                  <a:extLst>
                    <a:ext uri="{9D8B030D-6E8A-4147-A177-3AD203B41FA5}">
                      <a16:colId xmlns:a16="http://schemas.microsoft.com/office/drawing/2014/main" xmlns="" val="820033005"/>
                    </a:ext>
                  </a:extLst>
                </a:gridCol>
                <a:gridCol w="689113">
                  <a:extLst>
                    <a:ext uri="{9D8B030D-6E8A-4147-A177-3AD203B41FA5}">
                      <a16:colId xmlns:a16="http://schemas.microsoft.com/office/drawing/2014/main" xmlns="" val="253956033"/>
                    </a:ext>
                  </a:extLst>
                </a:gridCol>
                <a:gridCol w="661624">
                  <a:extLst>
                    <a:ext uri="{9D8B030D-6E8A-4147-A177-3AD203B41FA5}">
                      <a16:colId xmlns:a16="http://schemas.microsoft.com/office/drawing/2014/main" xmlns="" val="1667821208"/>
                    </a:ext>
                  </a:extLst>
                </a:gridCol>
                <a:gridCol w="902133">
                  <a:extLst>
                    <a:ext uri="{9D8B030D-6E8A-4147-A177-3AD203B41FA5}">
                      <a16:colId xmlns:a16="http://schemas.microsoft.com/office/drawing/2014/main" xmlns="" val="616208111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xmlns="" val="162132673"/>
                    </a:ext>
                  </a:extLst>
                </a:gridCol>
                <a:gridCol w="688128">
                  <a:extLst>
                    <a:ext uri="{9D8B030D-6E8A-4147-A177-3AD203B41FA5}">
                      <a16:colId xmlns:a16="http://schemas.microsoft.com/office/drawing/2014/main" xmlns="" val="3786013860"/>
                    </a:ext>
                  </a:extLst>
                </a:gridCol>
              </a:tblGrid>
              <a:tr h="272994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Тип реактора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FBR*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PWR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PHWR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ВВЭР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BWR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LWGR*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GCR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9342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ГБк</a:t>
                      </a:r>
                      <a:r>
                        <a:rPr lang="ru-RU" sz="16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600" i="1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  <a:r>
                        <a:rPr lang="ru-RU" sz="16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С/(</a:t>
                      </a:r>
                      <a:r>
                        <a:rPr lang="ru-RU" sz="1600" i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ГВт·ч</a:t>
                      </a:r>
                      <a:r>
                        <a:rPr lang="ru-RU" sz="16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0,042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0,047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0,063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0,148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0,163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0,415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5955563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2ED565-9554-46D6-B0C9-B63659161684}"/>
              </a:ext>
            </a:extLst>
          </p:cNvPr>
          <p:cNvSpPr txBox="1"/>
          <p:nvPr/>
        </p:nvSpPr>
        <p:spPr>
          <a:xfrm>
            <a:off x="517390" y="1974736"/>
            <a:ext cx="825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Основные механизмы образования С-14 в ядерных реакторах различного типа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30A155-6858-47BD-9448-BD5ACD960DE3}"/>
              </a:ext>
            </a:extLst>
          </p:cNvPr>
          <p:cNvSpPr txBox="1"/>
          <p:nvPr/>
        </p:nvSpPr>
        <p:spPr>
          <a:xfrm>
            <a:off x="484947" y="4433479"/>
            <a:ext cx="8659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Медианные удельные показатели выброса С-14 ядерными реакторами различного типа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xmlns="" id="{C41392BB-7BDD-408F-845A-56D42C63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749" y="6322977"/>
            <a:ext cx="7229115" cy="365125"/>
          </a:xfrm>
        </p:spPr>
        <p:txBody>
          <a:bodyPr/>
          <a:lstStyle/>
          <a:p>
            <a:pPr algn="l"/>
            <a:r>
              <a:rPr lang="ru-RU" dirty="0"/>
              <a:t>* </a:t>
            </a:r>
            <a:r>
              <a:rPr lang="en-US" dirty="0"/>
              <a:t>IAEA.</a:t>
            </a:r>
            <a:r>
              <a:rPr lang="ru-RU" dirty="0"/>
              <a:t> </a:t>
            </a:r>
            <a:r>
              <a:rPr lang="en-US" dirty="0"/>
              <a:t>Setting Authorized Limits for Radioactive Discharges: Practical Issues to Consider. IAEA-TECDOC-1638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6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3552E41-BF27-44F1-94C5-6121A3EB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>
            <a:extLst>
              <a:ext uri="{FF2B5EF4-FFF2-40B4-BE49-F238E27FC236}">
                <a16:creationId xmlns:a16="http://schemas.microsoft.com/office/drawing/2014/main" xmlns="" id="{8DAFF529-BF5E-450F-BE00-50C0255F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765949"/>
            <a:ext cx="82089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Оборудование для мониторинга С-14, эксплуатируемое в России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D92E9DAB-7F72-44A2-A5A8-23C4FBBA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2297" y="6356353"/>
            <a:ext cx="2057400" cy="365125"/>
          </a:xfrm>
        </p:spPr>
        <p:txBody>
          <a:bodyPr/>
          <a:lstStyle/>
          <a:p>
            <a:fld id="{9FF28414-9E57-4A81-973F-DACD2D31F63E}" type="slidenum">
              <a:rPr lang="ru-RU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 descr="Изображение выглядит как холодильни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45C06132-1B62-42AC-870C-209D6C192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61" y="1771372"/>
            <a:ext cx="2657846" cy="3985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68405D-727B-4380-B14B-92FA149EE18D}"/>
              </a:ext>
            </a:extLst>
          </p:cNvPr>
          <p:cNvSpPr txBox="1"/>
          <p:nvPr/>
        </p:nvSpPr>
        <p:spPr>
          <a:xfrm>
            <a:off x="539752" y="5615585"/>
            <a:ext cx="3661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Установка радиометрическая УДГБ-01 (Пр-во НПП «Доза», Россия)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FB65FF-C8EF-4700-BF08-2852AAA21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374" y="1711754"/>
            <a:ext cx="2490345" cy="18485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C76FD8-3CE4-4CE2-8697-3683E6110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374" y="3405477"/>
            <a:ext cx="2657846" cy="221010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2FF88D3-F75E-4873-8002-37C8F3547835}"/>
              </a:ext>
            </a:extLst>
          </p:cNvPr>
          <p:cNvSpPr txBox="1"/>
          <p:nvPr/>
        </p:nvSpPr>
        <p:spPr>
          <a:xfrm>
            <a:off x="4646091" y="5521145"/>
            <a:ext cx="4102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Пробоотборник трития и углерода-14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TASC-HTO-HT-C14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(Пр-во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Overhoff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Technology Corporation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США)</a:t>
            </a:r>
          </a:p>
        </p:txBody>
      </p:sp>
      <p:sp>
        <p:nvSpPr>
          <p:cNvPr id="74" name="TextBox 2">
            <a:extLst>
              <a:ext uri="{FF2B5EF4-FFF2-40B4-BE49-F238E27FC236}">
                <a16:creationId xmlns:a16="http://schemas.microsoft.com/office/drawing/2014/main" xmlns="" id="{EDDE5756-6CB7-4F56-8274-F40FD0C6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80" y="53639"/>
            <a:ext cx="64816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  <a:p>
            <a:pPr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altLang="ru-RU" sz="1000" dirty="0">
              <a:latin typeface="Verdana" panose="020B0604030504040204" pitchFamily="34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8239F0A-5885-4C7C-ACE4-5D6E10599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285" y="0"/>
            <a:ext cx="668230" cy="5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3552E41-BF27-44F1-94C5-6121A3EB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>
            <a:extLst>
              <a:ext uri="{FF2B5EF4-FFF2-40B4-BE49-F238E27FC236}">
                <a16:creationId xmlns:a16="http://schemas.microsoft.com/office/drawing/2014/main" xmlns="" id="{8DAFF529-BF5E-450F-BE00-50C0255F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52695"/>
            <a:ext cx="82089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Мониторинг С-14 на прилегающей к АЭС территории</a:t>
            </a:r>
            <a:endParaRPr lang="ru-RU" altLang="ru-RU" sz="2800" b="1" dirty="0">
              <a:latin typeface="Verdana" panose="020B0604030504040204" pitchFamily="34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D92E9DAB-7F72-44A2-A5A8-23C4FBBA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1313" y="6356353"/>
            <a:ext cx="2057400" cy="365125"/>
          </a:xfrm>
        </p:spPr>
        <p:txBody>
          <a:bodyPr/>
          <a:lstStyle/>
          <a:p>
            <a:fld id="{9FF28414-9E57-4A81-973F-DACD2D31F63E}" type="slidenum">
              <a:rPr lang="ru-RU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942AF0-0685-47CA-8D39-AD73372B7DCB}"/>
              </a:ext>
            </a:extLst>
          </p:cNvPr>
          <p:cNvSpPr txBox="1"/>
          <p:nvPr/>
        </p:nvSpPr>
        <p:spPr>
          <a:xfrm>
            <a:off x="4426226" y="6356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44F87A38-E7CD-4560-B562-8E37BCC5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80" y="53639"/>
            <a:ext cx="64816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  <a:p>
            <a:pPr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altLang="ru-RU" sz="1000" dirty="0">
              <a:latin typeface="Verdan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A2B4AFA-3288-4146-B2B7-490BBB091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285" y="0"/>
            <a:ext cx="668230" cy="513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C0BDAC-0382-4510-B1F5-6A0F06B08E7E}"/>
              </a:ext>
            </a:extLst>
          </p:cNvPr>
          <p:cNvSpPr txBox="1"/>
          <p:nvPr/>
        </p:nvSpPr>
        <p:spPr>
          <a:xfrm>
            <a:off x="689113" y="1921565"/>
            <a:ext cx="728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Основной путь поступления углерода-14 в организм – поступление с продуктами питания.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9BF58B-A024-4F35-BC40-0373A8A9DD5D}"/>
              </a:ext>
            </a:extLst>
          </p:cNvPr>
          <p:cNvSpPr txBox="1"/>
          <p:nvPr/>
        </p:nvSpPr>
        <p:spPr>
          <a:xfrm>
            <a:off x="689113" y="2874992"/>
            <a:ext cx="7288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Углерод-14, выбрасываемый ядерными реакторами в атмосферу может легко интегрироваться в углеродный цикл и пищевые цепочки.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5A78BC-4482-4871-B48D-D776F9EDA50D}"/>
              </a:ext>
            </a:extLst>
          </p:cNvPr>
          <p:cNvSpPr txBox="1"/>
          <p:nvPr/>
        </p:nvSpPr>
        <p:spPr>
          <a:xfrm>
            <a:off x="689113" y="4138958"/>
            <a:ext cx="728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Необходим мониторинг углерода-14 в объектах окружающей среды в  окрестности АЭС (СЗЗ).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8CDDDE-C5F4-4D16-A9AB-26B0E01377C0}"/>
              </a:ext>
            </a:extLst>
          </p:cNvPr>
          <p:cNvSpPr txBox="1"/>
          <p:nvPr/>
        </p:nvSpPr>
        <p:spPr>
          <a:xfrm>
            <a:off x="689113" y="5162845"/>
            <a:ext cx="728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 качестве объекта мониторинга целесообразно использовать атмосферный воздух.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D6AACA85-1F23-4237-B097-DF9569FC40CD}"/>
              </a:ext>
            </a:extLst>
          </p:cNvPr>
          <p:cNvCxnSpPr>
            <a:stCxn id="2" idx="2"/>
            <a:endCxn id="12" idx="0"/>
          </p:cNvCxnSpPr>
          <p:nvPr/>
        </p:nvCxnSpPr>
        <p:spPr>
          <a:xfrm>
            <a:off x="4333461" y="2567896"/>
            <a:ext cx="0" cy="307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847BBC3E-9CC8-403F-93B0-A0F2F66B475C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4333461" y="3798322"/>
            <a:ext cx="0" cy="340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CAA2BB32-2EFD-48A3-BB74-2E65E0B67971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4333461" y="4785289"/>
            <a:ext cx="0" cy="377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3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3552E41-BF27-44F1-94C5-6121A3EB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>
            <a:extLst>
              <a:ext uri="{FF2B5EF4-FFF2-40B4-BE49-F238E27FC236}">
                <a16:creationId xmlns:a16="http://schemas.microsoft.com/office/drawing/2014/main" xmlns="" id="{8DAFF529-BF5E-450F-BE00-50C0255F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765947"/>
            <a:ext cx="82089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Мониторинг С-14 на прилегающей территории на примере АЭС </a:t>
            </a:r>
            <a:r>
              <a:rPr lang="ru-RU" altLang="ru-RU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Пакш</a:t>
            </a:r>
            <a:endParaRPr lang="ru-RU" altLang="ru-RU" sz="2800" b="1" dirty="0">
              <a:latin typeface="Verdana" panose="020B0604030504040204" pitchFamily="34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D92E9DAB-7F72-44A2-A5A8-23C4FBBA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1313" y="6356353"/>
            <a:ext cx="2057400" cy="365125"/>
          </a:xfrm>
        </p:spPr>
        <p:txBody>
          <a:bodyPr/>
          <a:lstStyle/>
          <a:p>
            <a:fld id="{9FF28414-9E57-4A81-973F-DACD2D31F63E}" type="slidenum">
              <a:rPr lang="ru-RU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843B8F-EA8D-4C9E-98D2-BB380C241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639" y="1771368"/>
            <a:ext cx="5149906" cy="405084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E104C5-46C1-4114-B209-F0EF32CD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7" y="6356351"/>
            <a:ext cx="7993339" cy="365125"/>
          </a:xfrm>
        </p:spPr>
        <p:txBody>
          <a:bodyPr/>
          <a:lstStyle/>
          <a:p>
            <a:pPr algn="just"/>
            <a:r>
              <a:rPr lang="en-US" dirty="0"/>
              <a:t>*T. </a:t>
            </a:r>
            <a:r>
              <a:rPr lang="en-US" dirty="0" err="1"/>
              <a:t>Varga</a:t>
            </a:r>
            <a:r>
              <a:rPr lang="en-US" dirty="0"/>
              <a:t> et al., Advanced atmospheric 14C monitoring around the </a:t>
            </a:r>
            <a:r>
              <a:rPr lang="en-US" dirty="0" err="1"/>
              <a:t>Paks</a:t>
            </a:r>
            <a:r>
              <a:rPr lang="en-US" dirty="0"/>
              <a:t> Nuclear Power Plant, Journal of Environmental Radioactivity, vol. 213, 2020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942AF0-0685-47CA-8D39-AD73372B7DCB}"/>
              </a:ext>
            </a:extLst>
          </p:cNvPr>
          <p:cNvSpPr txBox="1"/>
          <p:nvPr/>
        </p:nvSpPr>
        <p:spPr>
          <a:xfrm>
            <a:off x="4426226" y="6356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44F87A38-E7CD-4560-B562-8E37BCC5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80" y="53639"/>
            <a:ext cx="64816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  <a:p>
            <a:pPr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altLang="ru-RU" sz="1000" dirty="0">
              <a:latin typeface="Verdan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A2B4AFA-3288-4146-B2B7-490BBB091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285" y="0"/>
            <a:ext cx="668230" cy="513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34F359-65F9-4CB1-9BB3-F981A9E75E10}"/>
              </a:ext>
            </a:extLst>
          </p:cNvPr>
          <p:cNvSpPr txBox="1"/>
          <p:nvPr/>
        </p:nvSpPr>
        <p:spPr>
          <a:xfrm>
            <a:off x="2604360" y="5826416"/>
            <a:ext cx="3853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Расположение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пробоотборных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станций</a:t>
            </a:r>
          </a:p>
        </p:txBody>
      </p:sp>
    </p:spTree>
    <p:extLst>
      <p:ext uri="{BB962C8B-B14F-4D97-AF65-F5344CB8AC3E}">
        <p14:creationId xmlns:p14="http://schemas.microsoft.com/office/powerpoint/2010/main" val="78911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3552E41-BF27-44F1-94C5-6121A3EB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>
            <a:extLst>
              <a:ext uri="{FF2B5EF4-FFF2-40B4-BE49-F238E27FC236}">
                <a16:creationId xmlns:a16="http://schemas.microsoft.com/office/drawing/2014/main" xmlns="" id="{8DAFF529-BF5E-450F-BE00-50C0255F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765947"/>
            <a:ext cx="82089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Мониторинг С-14 на прилегающей территории на примере АЭС </a:t>
            </a:r>
            <a:r>
              <a:rPr lang="ru-RU" altLang="ru-RU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Пакш</a:t>
            </a:r>
            <a:endParaRPr lang="ru-RU" altLang="ru-RU" sz="2800" b="1" dirty="0">
              <a:latin typeface="Verdana" panose="020B0604030504040204" pitchFamily="34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D92E9DAB-7F72-44A2-A5A8-23C4FBBA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1313" y="6356353"/>
            <a:ext cx="2057400" cy="365125"/>
          </a:xfrm>
        </p:spPr>
        <p:txBody>
          <a:bodyPr/>
          <a:lstStyle/>
          <a:p>
            <a:fld id="{9FF28414-9E57-4A81-973F-DACD2D31F63E}" type="slidenum">
              <a:rPr lang="ru-RU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4998564-9944-4401-AC39-3806148D4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680" y="1625748"/>
            <a:ext cx="5185703" cy="413134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DC17780-81F2-46D1-BE87-7B09396899BF}"/>
              </a:ext>
            </a:extLst>
          </p:cNvPr>
          <p:cNvSpPr/>
          <p:nvPr/>
        </p:nvSpPr>
        <p:spPr>
          <a:xfrm>
            <a:off x="1055756" y="5699924"/>
            <a:ext cx="667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Избыточная активность Δ</a:t>
            </a:r>
            <a:r>
              <a:rPr lang="ru-RU" sz="1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C во фракции CO</a:t>
            </a:r>
            <a:r>
              <a:rPr lang="ru-RU" sz="14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+C</a:t>
            </a:r>
            <a:r>
              <a:rPr lang="ru-RU" sz="14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ru-RU" sz="14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m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 сравнению с фоновой (В24)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endParaRPr lang="ru-RU" sz="1400" baseline="-2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Нижний колонтитул 3">
            <a:extLst>
              <a:ext uri="{FF2B5EF4-FFF2-40B4-BE49-F238E27FC236}">
                <a16:creationId xmlns:a16="http://schemas.microsoft.com/office/drawing/2014/main" xmlns="" id="{4197F74B-AE6B-4FA3-861F-AAEB9752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7" y="6356351"/>
            <a:ext cx="7993339" cy="365125"/>
          </a:xfrm>
        </p:spPr>
        <p:txBody>
          <a:bodyPr/>
          <a:lstStyle/>
          <a:p>
            <a:pPr algn="just"/>
            <a:r>
              <a:rPr lang="en-US" dirty="0"/>
              <a:t>*T. </a:t>
            </a:r>
            <a:r>
              <a:rPr lang="en-US" dirty="0" err="1"/>
              <a:t>Varga</a:t>
            </a:r>
            <a:r>
              <a:rPr lang="en-US" dirty="0"/>
              <a:t> et al., Advanced atmospheric 14C monitoring around the </a:t>
            </a:r>
            <a:r>
              <a:rPr lang="en-US" dirty="0" err="1"/>
              <a:t>Paks</a:t>
            </a:r>
            <a:r>
              <a:rPr lang="en-US" dirty="0"/>
              <a:t> Nuclear Power Plant, Journal of Environmental Radioactivity, vol. 213, 2020</a:t>
            </a:r>
            <a:endParaRPr lang="ru-RU" dirty="0"/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xmlns="" id="{59D7EE33-F6E0-4F26-BB2F-19AD64367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80" y="53639"/>
            <a:ext cx="64816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  <a:p>
            <a:pPr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altLang="ru-RU" sz="1000" dirty="0">
              <a:latin typeface="Verdana" panose="020B060403050404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C241655-6F4D-4014-8718-EC76BFBBF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285" y="0"/>
            <a:ext cx="668230" cy="5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7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3552E41-BF27-44F1-94C5-6121A3EB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>
            <a:extLst>
              <a:ext uri="{FF2B5EF4-FFF2-40B4-BE49-F238E27FC236}">
                <a16:creationId xmlns:a16="http://schemas.microsoft.com/office/drawing/2014/main" xmlns="" id="{8DAFF529-BF5E-450F-BE00-50C0255F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765947"/>
            <a:ext cx="82089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Ретроспективная оценка выброса углерода-14</a:t>
            </a:r>
            <a:endParaRPr lang="ru-RU" altLang="ru-RU" sz="2800" b="1" dirty="0">
              <a:latin typeface="Verdana" panose="020B0604030504040204" pitchFamily="34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D92E9DAB-7F72-44A2-A5A8-23C4FBBA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1313" y="6305182"/>
            <a:ext cx="2057400" cy="365125"/>
          </a:xfrm>
        </p:spPr>
        <p:txBody>
          <a:bodyPr/>
          <a:lstStyle/>
          <a:p>
            <a:fld id="{9FF28414-9E57-4A81-973F-DACD2D31F63E}" type="slidenum">
              <a:rPr lang="ru-RU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8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E50230-ED58-479D-A292-E62655F0B97A}"/>
              </a:ext>
            </a:extLst>
          </p:cNvPr>
          <p:cNvSpPr txBox="1"/>
          <p:nvPr/>
        </p:nvSpPr>
        <p:spPr>
          <a:xfrm>
            <a:off x="539752" y="1951672"/>
            <a:ext cx="7835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Расчет критического участка выброса с учетом многолетних метеорологических условий</a:t>
            </a:r>
          </a:p>
          <a:p>
            <a:pPr marL="342900" indent="-342900"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Отбор проб древесных кернов</a:t>
            </a:r>
          </a:p>
          <a:p>
            <a:pPr marL="342900" indent="-342900">
              <a:buAutoNum type="arabicPeriod"/>
            </a:pP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Пробоподготовка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Измерение методом УМС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4264E3-F80D-4585-A89B-0F5A8590C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320" y="3647021"/>
            <a:ext cx="1928813" cy="25717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B345CB9-DF72-4475-A806-1F3385B71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845" y="3648394"/>
            <a:ext cx="3427168" cy="25703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97DAD-FFB8-49F2-A925-A09C2A0C7E3A}"/>
              </a:ext>
            </a:extLst>
          </p:cNvPr>
          <p:cNvSpPr txBox="1"/>
          <p:nvPr/>
        </p:nvSpPr>
        <p:spPr>
          <a:xfrm>
            <a:off x="1197885" y="6218771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Древесные керны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7AE5EBF-2B3B-4655-9BF0-CD11A61EFC46}"/>
              </a:ext>
            </a:extLst>
          </p:cNvPr>
          <p:cNvSpPr txBox="1"/>
          <p:nvPr/>
        </p:nvSpPr>
        <p:spPr>
          <a:xfrm>
            <a:off x="4036178" y="6218771"/>
            <a:ext cx="3940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Разделенные по годам кольца деревьев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xmlns="" id="{97DD961F-98DD-4BE9-BAD7-27FB7252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80" y="53639"/>
            <a:ext cx="64816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  <a:p>
            <a:pPr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alt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3975A85-E3E7-4AAD-823B-7314BCA31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0285" y="0"/>
            <a:ext cx="668230" cy="5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3552E41-BF27-44F1-94C5-6121A3EB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>
            <a:extLst>
              <a:ext uri="{FF2B5EF4-FFF2-40B4-BE49-F238E27FC236}">
                <a16:creationId xmlns:a16="http://schemas.microsoft.com/office/drawing/2014/main" xmlns="" id="{8DAFF529-BF5E-450F-BE00-50C0255F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765947"/>
            <a:ext cx="82089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Ретроспективная оценка выброса С-14 на примере Игналинской АЭС</a:t>
            </a:r>
            <a:endParaRPr lang="ru-RU" altLang="ru-RU" sz="2800" b="1" dirty="0">
              <a:latin typeface="Verdana" panose="020B0604030504040204" pitchFamily="34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D92E9DAB-7F72-44A2-A5A8-23C4FBBA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1313" y="6305182"/>
            <a:ext cx="2057400" cy="365125"/>
          </a:xfrm>
        </p:spPr>
        <p:txBody>
          <a:bodyPr/>
          <a:lstStyle/>
          <a:p>
            <a:fld id="{9FF28414-9E57-4A81-973F-DACD2D31F63E}" type="slidenum">
              <a:rPr lang="ru-RU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9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1F14CFB-59ED-49D9-9608-5D1B0C371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08" y="1918886"/>
            <a:ext cx="8363297" cy="358076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0A251D9-16BE-4C03-9CF7-F7A76F0A0C4B}"/>
              </a:ext>
            </a:extLst>
          </p:cNvPr>
          <p:cNvSpPr/>
          <p:nvPr/>
        </p:nvSpPr>
        <p:spPr>
          <a:xfrm>
            <a:off x="539752" y="5499652"/>
            <a:ext cx="8363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Расположение участков отбора проб для анализа </a:t>
            </a:r>
            <a:r>
              <a:rPr lang="ru-RU" sz="1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C в районе Игналинской АЭС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Нижний колонтитул 15">
            <a:extLst>
              <a:ext uri="{FF2B5EF4-FFF2-40B4-BE49-F238E27FC236}">
                <a16:creationId xmlns:a16="http://schemas.microsoft.com/office/drawing/2014/main" xmlns="" id="{C0175773-A0D2-4B5C-847E-A232EC5D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530" y="6356349"/>
            <a:ext cx="7888631" cy="365125"/>
          </a:xfrm>
        </p:spPr>
        <p:txBody>
          <a:bodyPr/>
          <a:lstStyle/>
          <a:p>
            <a:pPr algn="just"/>
            <a:r>
              <a:rPr lang="en-US" dirty="0"/>
              <a:t>*Z. </a:t>
            </a:r>
            <a:r>
              <a:rPr lang="en-US" dirty="0" err="1"/>
              <a:t>Ezerinskis</a:t>
            </a:r>
            <a:r>
              <a:rPr lang="en-US" dirty="0"/>
              <a:t> et al., Annual variations of C-14 concentration in the tree rings in the vicinity of </a:t>
            </a:r>
            <a:r>
              <a:rPr lang="en-US" dirty="0" err="1"/>
              <a:t>Ignalina</a:t>
            </a:r>
            <a:r>
              <a:rPr lang="en-US" dirty="0"/>
              <a:t> NPP. Radiocarbon, vol. </a:t>
            </a:r>
            <a:r>
              <a:rPr lang="ru-RU" dirty="0"/>
              <a:t>6</a:t>
            </a:r>
            <a:r>
              <a:rPr lang="en-US" dirty="0"/>
              <a:t>0, No </a:t>
            </a:r>
            <a:r>
              <a:rPr lang="ru-RU" dirty="0"/>
              <a:t>4</a:t>
            </a:r>
            <a:r>
              <a:rPr lang="en-US" dirty="0"/>
              <a:t>, p. 1-10, 2018</a:t>
            </a:r>
            <a:endParaRPr lang="ru-RU" dirty="0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8D0D1A85-B94A-4C5B-8376-AE5D22ED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680" y="53639"/>
            <a:ext cx="64816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современных методов мониторинга углерода-14 на атомных электростанциях России</a:t>
            </a:r>
          </a:p>
          <a:p>
            <a:pPr eaLnBrk="1" hangingPunct="1"/>
            <a:r>
              <a:rPr lang="ru-RU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altLang="ru-RU" sz="1000" dirty="0">
              <a:latin typeface="Verdan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75ADDFE-3CAA-4B0F-9FF2-080DF0390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285" y="0"/>
            <a:ext cx="668230" cy="5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24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16458</TotalTime>
  <Words>739</Words>
  <Application>Microsoft Office PowerPoint</Application>
  <PresentationFormat>Экран (4:3)</PresentationFormat>
  <Paragraphs>151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 Evgeniy</dc:creator>
  <cp:lastModifiedBy>k12458</cp:lastModifiedBy>
  <cp:revision>247</cp:revision>
  <dcterms:created xsi:type="dcterms:W3CDTF">2018-02-25T11:35:37Z</dcterms:created>
  <dcterms:modified xsi:type="dcterms:W3CDTF">2020-12-01T11:40:52Z</dcterms:modified>
</cp:coreProperties>
</file>