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19" r:id="rId3"/>
    <p:sldId id="341" r:id="rId4"/>
    <p:sldId id="340" r:id="rId5"/>
    <p:sldId id="343" r:id="rId6"/>
    <p:sldId id="344" r:id="rId7"/>
    <p:sldId id="345" r:id="rId8"/>
    <p:sldId id="348" r:id="rId9"/>
    <p:sldId id="351" r:id="rId10"/>
    <p:sldId id="349" r:id="rId11"/>
    <p:sldId id="332" r:id="rId12"/>
    <p:sldId id="334" r:id="rId13"/>
    <p:sldId id="353" r:id="rId14"/>
    <p:sldId id="363" r:id="rId15"/>
    <p:sldId id="362" r:id="rId16"/>
    <p:sldId id="356" r:id="rId17"/>
    <p:sldId id="30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 autoAdjust="0"/>
    <p:restoredTop sz="9466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51767263954801"/>
          <c:y val="3.0771250444938624E-2"/>
          <c:w val="0.69921077145274457"/>
          <c:h val="0.79571590184213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Лист1!$G$8</c:f>
              <c:strCache>
                <c:ptCount val="1"/>
                <c:pt idx="0">
                  <c:v>Annual dose, µSv/year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Лист1!$F$9:$F$18</c:f>
              <c:strCache>
                <c:ptCount val="10"/>
                <c:pt idx="0">
                  <c:v>Kursk</c:v>
                </c:pt>
                <c:pt idx="1">
                  <c:v>Smolensk</c:v>
                </c:pt>
                <c:pt idx="2">
                  <c:v>Leningrad</c:v>
                </c:pt>
                <c:pt idx="3">
                  <c:v>Bilibino</c:v>
                </c:pt>
                <c:pt idx="4">
                  <c:v>Kalinin</c:v>
                </c:pt>
                <c:pt idx="5">
                  <c:v>Novovoronezh</c:v>
                </c:pt>
                <c:pt idx="6">
                  <c:v>Balakovo</c:v>
                </c:pt>
                <c:pt idx="7">
                  <c:v>Beloyarsk</c:v>
                </c:pt>
                <c:pt idx="8">
                  <c:v>Kola</c:v>
                </c:pt>
                <c:pt idx="9">
                  <c:v>Rostov</c:v>
                </c:pt>
              </c:strCache>
            </c:strRef>
          </c:cat>
          <c:val>
            <c:numRef>
              <c:f>Лист1!$G$9:$G$18</c:f>
              <c:numCache>
                <c:formatCode>General</c:formatCode>
                <c:ptCount val="10"/>
                <c:pt idx="0">
                  <c:v>6.25</c:v>
                </c:pt>
                <c:pt idx="1">
                  <c:v>5.87</c:v>
                </c:pt>
                <c:pt idx="2">
                  <c:v>5.16</c:v>
                </c:pt>
                <c:pt idx="3">
                  <c:v>0.96</c:v>
                </c:pt>
                <c:pt idx="4">
                  <c:v>0.67</c:v>
                </c:pt>
                <c:pt idx="5">
                  <c:v>0.55000000000000004</c:v>
                </c:pt>
                <c:pt idx="6">
                  <c:v>0.19</c:v>
                </c:pt>
                <c:pt idx="7">
                  <c:v>0.16</c:v>
                </c:pt>
                <c:pt idx="8">
                  <c:v>7.0000000000000007E-2</c:v>
                </c:pt>
                <c:pt idx="9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8E-445E-B0A7-FA0600DE0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296768"/>
        <c:axId val="37302656"/>
      </c:barChart>
      <c:catAx>
        <c:axId val="37296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02656"/>
        <c:crosses val="autoZero"/>
        <c:auto val="1"/>
        <c:lblAlgn val="ctr"/>
        <c:lblOffset val="100"/>
        <c:noMultiLvlLbl val="0"/>
      </c:catAx>
      <c:valAx>
        <c:axId val="37302656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µ</a:t>
                </a:r>
                <a:r>
                  <a:rPr lang="en-US" dirty="0" err="1"/>
                  <a:t>Sv</a:t>
                </a:r>
                <a:r>
                  <a:rPr lang="en-US" dirty="0"/>
                  <a:t>/a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967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00472-B458-4B5A-98C9-5F768D602077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143E3-120A-4661-A090-1EE03BE2C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2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143E3-120A-4661-A090-1EE03BE2C53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143E3-120A-4661-A090-1EE03BE2C53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72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143E3-120A-4661-A090-1EE03BE2C53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83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143E3-120A-4661-A090-1EE03BE2C53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49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143E3-120A-4661-A090-1EE03BE2C53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46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143E3-120A-4661-A090-1EE03BE2C53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3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143E3-120A-4661-A090-1EE03BE2C53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20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143E3-120A-4661-A090-1EE03BE2C53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95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143E3-120A-4661-A090-1EE03BE2C53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07B0-06B1-4B59-AF25-1B629FECD52F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41D-862A-4B81-929A-5DE382D5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07B0-06B1-4B59-AF25-1B629FECD52F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41D-862A-4B81-929A-5DE382D5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07B0-06B1-4B59-AF25-1B629FECD52F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41D-862A-4B81-929A-5DE382D5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07B0-06B1-4B59-AF25-1B629FECD52F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41D-862A-4B81-929A-5DE382D5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07B0-06B1-4B59-AF25-1B629FECD52F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41D-862A-4B81-929A-5DE382D5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07B0-06B1-4B59-AF25-1B629FECD52F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41D-862A-4B81-929A-5DE382D5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07B0-06B1-4B59-AF25-1B629FECD52F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41D-862A-4B81-929A-5DE382D5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07B0-06B1-4B59-AF25-1B629FECD52F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41D-862A-4B81-929A-5DE382D5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07B0-06B1-4B59-AF25-1B629FECD52F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41D-862A-4B81-929A-5DE382D5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07B0-06B1-4B59-AF25-1B629FECD52F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41D-862A-4B81-929A-5DE382D5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07B0-06B1-4B59-AF25-1B629FECD52F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D41D-862A-4B81-929A-5DE382D5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007B0-06B1-4B59-AF25-1B629FECD52F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9D41D-862A-4B81-929A-5DE382D5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331640" y="2132856"/>
            <a:ext cx="7416824" cy="288032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НОРМАЛЬНАЯ ЭКСПЛУАТАЦИЯ АЭС: ВОЗДЕЙСТВИЕ НА НАСЕЛЕНИЕ И ОКРУЖАЮЩУЮ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СРЕДУ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730771"/>
            <a:ext cx="7416824" cy="634172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Институт промышленной экологии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РАН</a:t>
            </a: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Екатеринбург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Екидин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Алексей Акимович</a:t>
            </a:r>
            <a:endParaRPr lang="ru-RU" sz="1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3592252" y="6364943"/>
            <a:ext cx="2563924" cy="365125"/>
          </a:xfrm>
        </p:spPr>
        <p:txBody>
          <a:bodyPr/>
          <a:lstStyle/>
          <a:p>
            <a:r>
              <a:rPr lang="ru-RU" dirty="0"/>
              <a:t>Балтийский экологический кластер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26 ноября 2020 года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354677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"Балтийский экологический 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кластер</a:t>
            </a:r>
          </a:p>
          <a:p>
            <a:pPr algn="ctr"/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"Атомная энергетика - электромобили"</a:t>
            </a:r>
            <a:endParaRPr lang="ru-RU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z="1600" b="1" smtClean="0"/>
              <a:pPr/>
              <a:t>10</a:t>
            </a:fld>
            <a:endParaRPr lang="en-GB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80312" y="1295473"/>
            <a:ext cx="16613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i="1" dirty="0" smtClean="0"/>
              <a:t>Источник</a:t>
            </a:r>
            <a:r>
              <a:rPr lang="en-US" i="1" dirty="0" smtClean="0"/>
              <a:t>: </a:t>
            </a:r>
            <a:endParaRPr lang="ru-RU" i="1" dirty="0"/>
          </a:p>
          <a:p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BURGHERR, P., HIRSCHBERG, S., Comparative risk assessment of severe accidents in the energy sector, Energy Policy 74 Suppl. 1 (2014) S45–S56.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5305116"/>
            <a:ext cx="77048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Уровень смертности альтернативных технологий производства </a:t>
            </a:r>
            <a:r>
              <a:rPr lang="ru-RU" i="1" dirty="0" err="1" smtClean="0">
                <a:solidFill>
                  <a:srgbClr val="221E1F"/>
                </a:solidFill>
                <a:latin typeface="Times New Roman" panose="02020603050405020304" pitchFamily="18" charset="0"/>
              </a:rPr>
              <a:t>эл.энергии</a:t>
            </a:r>
            <a:r>
              <a:rPr lang="en-US" sz="2000" i="1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. </a:t>
            </a:r>
            <a:endParaRPr lang="ru-RU" sz="2000" i="1" dirty="0" smtClean="0">
              <a:solidFill>
                <a:srgbClr val="221E1F"/>
              </a:solidFill>
              <a:latin typeface="Times New Roman" panose="02020603050405020304" pitchFamily="18" charset="0"/>
            </a:endParaRPr>
          </a:p>
          <a:p>
            <a:r>
              <a:rPr lang="ru-RU" sz="1200" i="1" dirty="0">
                <a:solidFill>
                  <a:srgbClr val="221E1F"/>
                </a:solidFill>
                <a:latin typeface="Times New Roman" panose="02020603050405020304" pitchFamily="18" charset="0"/>
              </a:rPr>
              <a:t>EGS - усовершенствованные геотермальные системы; </a:t>
            </a:r>
            <a:r>
              <a:rPr lang="en-US" sz="1200" i="1" dirty="0">
                <a:solidFill>
                  <a:srgbClr val="221E1F"/>
                </a:solidFill>
                <a:latin typeface="Times New Roman" panose="02020603050405020304" pitchFamily="18" charset="0"/>
              </a:rPr>
              <a:t>CHP</a:t>
            </a:r>
            <a:r>
              <a:rPr lang="ru-RU" sz="1200" i="1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rgbClr val="221E1F"/>
                </a:solidFill>
                <a:latin typeface="Times New Roman" panose="02020603050405020304" pitchFamily="18" charset="0"/>
              </a:rPr>
              <a:t>- теплоэлектроцентраль; PV - фотоэлектрические; </a:t>
            </a:r>
            <a:r>
              <a:rPr lang="en-US" sz="1200" i="1" dirty="0">
                <a:solidFill>
                  <a:srgbClr val="221E1F"/>
                </a:solidFill>
                <a:latin typeface="Times New Roman" panose="02020603050405020304" pitchFamily="18" charset="0"/>
              </a:rPr>
              <a:t>RBMK</a:t>
            </a:r>
            <a:r>
              <a:rPr lang="ru-RU" sz="1200" i="1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rgbClr val="221E1F"/>
                </a:solidFill>
                <a:latin typeface="Times New Roman" panose="02020603050405020304" pitchFamily="18" charset="0"/>
              </a:rPr>
              <a:t>- реактор трубчатого типа с графитовым замедлителем с кипящей водой; EPR - европейский реактор под давлением; PWR - реактор с водой под давлением; </a:t>
            </a:r>
            <a:r>
              <a:rPr lang="ru-RU" sz="1200" i="1" dirty="0" err="1">
                <a:solidFill>
                  <a:srgbClr val="221E1F"/>
                </a:solidFill>
                <a:latin typeface="Times New Roman" panose="02020603050405020304" pitchFamily="18" charset="0"/>
              </a:rPr>
              <a:t>Банцяо</a:t>
            </a:r>
            <a:r>
              <a:rPr lang="ru-RU" sz="1200" i="1" dirty="0">
                <a:solidFill>
                  <a:srgbClr val="221E1F"/>
                </a:solidFill>
                <a:latin typeface="Times New Roman" panose="02020603050405020304" pitchFamily="18" charset="0"/>
              </a:rPr>
              <a:t> / </a:t>
            </a:r>
            <a:r>
              <a:rPr lang="ru-RU" sz="1200" i="1" dirty="0" err="1">
                <a:solidFill>
                  <a:srgbClr val="221E1F"/>
                </a:solidFill>
                <a:latin typeface="Times New Roman" panose="02020603050405020304" pitchFamily="18" charset="0"/>
              </a:rPr>
              <a:t>Шимантан</a:t>
            </a:r>
            <a:r>
              <a:rPr lang="ru-RU" sz="1200" i="1" dirty="0">
                <a:solidFill>
                  <a:srgbClr val="221E1F"/>
                </a:solidFill>
                <a:latin typeface="Times New Roman" panose="02020603050405020304" pitchFamily="18" charset="0"/>
              </a:rPr>
              <a:t> - в 1975 году в Китае в результате прорыва плотины погибло 26000 человек.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059" y="911571"/>
            <a:ext cx="5323874" cy="4472490"/>
          </a:xfrm>
          <a:prstGeom prst="rect">
            <a:avLst/>
          </a:prstGeom>
        </p:spPr>
      </p:pic>
      <p:sp>
        <p:nvSpPr>
          <p:cNvPr id="8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3592252" y="6364943"/>
            <a:ext cx="2563924" cy="365125"/>
          </a:xfrm>
        </p:spPr>
        <p:txBody>
          <a:bodyPr/>
          <a:lstStyle/>
          <a:p>
            <a:r>
              <a:rPr lang="ru-RU" dirty="0"/>
              <a:t>Балтийский экологический кластер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26 ноября 2020 года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514245"/>
            <a:ext cx="6516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УЩЕРБ ЗДОРОВЬЮ ЧЕЛОВЕКА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62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z="1600" b="1" smtClean="0"/>
              <a:pPr/>
              <a:t>11</a:t>
            </a:fld>
            <a:endParaRPr lang="en-GB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14245"/>
            <a:ext cx="6516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СПЕЦИФИЧЕСКОЕ ВОЗДЕЙСТВИЕ: РАДИАЦИОННОЕ ОБЛУЧЕНИЕ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6358" y="1772816"/>
            <a:ext cx="78843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годовая доза облучения от природных источников составляет 2,4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мЗв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зависит от региона и может превышать среднее значение в 10-25 раз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.1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эпидемиологические методы не позволяют напрямую идентифицировать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онкологические риски в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диапазоне доз до 100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мЗв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Облучение в дозах от 100 до 200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мЗв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увеличивает риск рака на том же уровне, что и неадекватное потребление овощей или пассивное курение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 дозы для персонала составляет 20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мЗв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год с усреднением (МКРЗ, 1991), для населения - 1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мЗв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год (МКРЗ, 1985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3592252" y="6364943"/>
            <a:ext cx="2563924" cy="365125"/>
          </a:xfrm>
        </p:spPr>
        <p:txBody>
          <a:bodyPr/>
          <a:lstStyle/>
          <a:p>
            <a:r>
              <a:rPr lang="ru-RU" dirty="0"/>
              <a:t>Балтийский экологический кластер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26 ноября 2020 года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z="1600" b="1" smtClean="0"/>
              <a:pPr/>
              <a:t>12</a:t>
            </a:fld>
            <a:endParaRPr lang="en-GB" sz="1600" b="1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10" y="2712930"/>
            <a:ext cx="7034938" cy="34270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2297157"/>
            <a:ext cx="7486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1E1F"/>
                </a:solidFill>
                <a:latin typeface="Times New Roman" panose="02020603050405020304" pitchFamily="18" charset="0"/>
              </a:rPr>
              <a:t>Ограничения по дозе следует выбирать в диапазоне от 0,1 до &lt;1 </a:t>
            </a:r>
            <a:r>
              <a:rPr lang="ru-RU" dirty="0" err="1">
                <a:solidFill>
                  <a:srgbClr val="221E1F"/>
                </a:solidFill>
                <a:latin typeface="Times New Roman" panose="02020603050405020304" pitchFamily="18" charset="0"/>
              </a:rPr>
              <a:t>мЗв</a:t>
            </a:r>
            <a:r>
              <a:rPr lang="ru-RU" dirty="0">
                <a:solidFill>
                  <a:srgbClr val="221E1F"/>
                </a:solidFill>
                <a:latin typeface="Times New Roman" panose="02020603050405020304" pitchFamily="18" charset="0"/>
              </a:rPr>
              <a:t> в год.</a:t>
            </a:r>
            <a:endParaRPr lang="en-US" dirty="0">
              <a:solidFill>
                <a:srgbClr val="221E1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67553" y="2634463"/>
            <a:ext cx="166134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i="1" dirty="0" smtClean="0"/>
              <a:t>Источник</a:t>
            </a:r>
            <a:r>
              <a:rPr lang="en-US" i="1" dirty="0" smtClean="0"/>
              <a:t>: </a:t>
            </a:r>
            <a:endParaRPr lang="ru-RU" i="1" dirty="0"/>
          </a:p>
          <a:p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Regulatory Control</a:t>
            </a:r>
          </a:p>
          <a:p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of Radioactive Discharges</a:t>
            </a:r>
          </a:p>
          <a:p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to the Environment</a:t>
            </a:r>
            <a:r>
              <a:rPr lang="ru-RU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.</a:t>
            </a:r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 No. GSG-9 IAEA, Vienna, 201</a:t>
            </a:r>
            <a:r>
              <a:rPr lang="ru-RU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8</a:t>
            </a:r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3592252" y="6364943"/>
            <a:ext cx="2563924" cy="365125"/>
          </a:xfrm>
        </p:spPr>
        <p:txBody>
          <a:bodyPr/>
          <a:lstStyle/>
          <a:p>
            <a:r>
              <a:rPr lang="ru-RU" dirty="0"/>
              <a:t>Балтийский экологический кластер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26 ноября 2020 года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514245"/>
            <a:ext cx="6741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ОПТИМИЗАЦИЯ РАДИАЦИОННОГО ВОЗДЕЙСТВИЯ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27453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z="1600" b="1" smtClean="0"/>
              <a:pPr/>
              <a:t>13</a:t>
            </a:fld>
            <a:endParaRPr lang="en-GB" sz="1600" b="1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342"/>
            <a:ext cx="7191592" cy="39160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411760" y="514245"/>
            <a:ext cx="6741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ОПТИМИЗАЦИЯ РАДИАЦИОННОГО ВОЗДЕЙСТВИЯ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92171" y="2763808"/>
            <a:ext cx="166134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i="1" dirty="0" smtClean="0"/>
              <a:t>Источник</a:t>
            </a:r>
            <a:r>
              <a:rPr lang="en-US" i="1" dirty="0" smtClean="0"/>
              <a:t>: </a:t>
            </a:r>
            <a:endParaRPr lang="ru-RU" i="1" dirty="0"/>
          </a:p>
          <a:p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Regulatory Control</a:t>
            </a:r>
          </a:p>
          <a:p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of Radioactive Discharges</a:t>
            </a:r>
          </a:p>
          <a:p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to the Environment</a:t>
            </a:r>
            <a:r>
              <a:rPr lang="ru-RU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.</a:t>
            </a:r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 No. GSG-9 IAEA, Vienna, 201</a:t>
            </a:r>
            <a:r>
              <a:rPr lang="ru-RU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8</a:t>
            </a:r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3592252" y="6364943"/>
            <a:ext cx="2563924" cy="365125"/>
          </a:xfrm>
        </p:spPr>
        <p:txBody>
          <a:bodyPr/>
          <a:lstStyle/>
          <a:p>
            <a:r>
              <a:rPr lang="ru-RU" dirty="0"/>
              <a:t>Балтийский экологический кластер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26 ноября 2020 года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z="1600" b="1" smtClean="0"/>
              <a:pPr/>
              <a:t>14</a:t>
            </a:fld>
            <a:endParaRPr lang="en-GB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514245"/>
            <a:ext cx="6516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ОГРАНИЧЕНИЕ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ОБЛУЧЕНИЯ  НАСЕЛЕНИЯ ПРИ НОРМАЛЬНОЙ ЭКСПЛУАТАЦИИ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АЭС В РОССИИ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23" y="2564903"/>
            <a:ext cx="166134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i="1" dirty="0" smtClean="0"/>
              <a:t>Источник</a:t>
            </a:r>
            <a:r>
              <a:rPr lang="en-US" i="1" dirty="0" smtClean="0"/>
              <a:t>: </a:t>
            </a:r>
            <a:endParaRPr lang="ru-RU" i="1" dirty="0"/>
          </a:p>
          <a:p>
            <a:r>
              <a:rPr lang="ru-RU" sz="1200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СА АЭС-03 </a:t>
            </a:r>
            <a:r>
              <a:rPr lang="en-US" sz="1200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"</a:t>
            </a:r>
            <a:r>
              <a:rPr lang="ru-RU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Санитарные правила проектирования и эксплуатации атомных станций</a:t>
            </a:r>
            <a:r>
              <a:rPr lang="en-US" sz="1200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".</a:t>
            </a:r>
            <a:r>
              <a:rPr lang="ru-RU" sz="1200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 Москва, 2003</a:t>
            </a:r>
            <a:endParaRPr lang="en-US" sz="1200" dirty="0">
              <a:solidFill>
                <a:srgbClr val="221E1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823034"/>
              </p:ext>
            </p:extLst>
          </p:nvPr>
        </p:nvGraphicFramePr>
        <p:xfrm>
          <a:off x="1641644" y="2564903"/>
          <a:ext cx="7287964" cy="36724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82284">
                  <a:extLst>
                    <a:ext uri="{9D8B030D-6E8A-4147-A177-3AD203B41FA5}">
                      <a16:colId xmlns:a16="http://schemas.microsoft.com/office/drawing/2014/main" xmlns="" val="4030276896"/>
                    </a:ext>
                  </a:extLst>
                </a:gridCol>
                <a:gridCol w="2502840">
                  <a:extLst>
                    <a:ext uri="{9D8B030D-6E8A-4147-A177-3AD203B41FA5}">
                      <a16:colId xmlns:a16="http://schemas.microsoft.com/office/drawing/2014/main" xmlns="" val="2063923876"/>
                    </a:ext>
                  </a:extLst>
                </a:gridCol>
                <a:gridCol w="2502840">
                  <a:extLst>
                    <a:ext uri="{9D8B030D-6E8A-4147-A177-3AD203B41FA5}">
                      <a16:colId xmlns:a16="http://schemas.microsoft.com/office/drawing/2014/main" xmlns="" val="4203617753"/>
                    </a:ext>
                  </a:extLst>
                </a:gridCol>
              </a:tblGrid>
              <a:tr h="734481">
                <a:tc rowSpan="2"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</a:rPr>
                        <a:t>Фактор воздействия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/>
                        </a:rPr>
                        <a:t>Год постройки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0959238"/>
                  </a:ext>
                </a:extLst>
              </a:tr>
              <a:tr h="734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/>
                        </a:rPr>
                        <a:t>До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2003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/>
                        </a:rPr>
                        <a:t>После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2003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xmlns="" val="3302056597"/>
                  </a:ext>
                </a:extLst>
              </a:tr>
              <a:tr h="73448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</a:rPr>
                        <a:t>Выбросы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r>
                        <a:rPr lang="ru-RU" sz="2800" dirty="0" smtClean="0">
                          <a:effectLst/>
                        </a:rPr>
                        <a:t>РВ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00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en-US" sz="280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8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xmlns="" val="3193954735"/>
                  </a:ext>
                </a:extLst>
              </a:tr>
              <a:tr h="73448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</a:rPr>
                        <a:t>Сбросы РВ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5</a:t>
                      </a:r>
                      <a:r>
                        <a:rPr lang="en-US" sz="2800" dirty="0">
                          <a:effectLst/>
                        </a:rPr>
                        <a:t>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5</a:t>
                      </a:r>
                      <a:r>
                        <a:rPr lang="en-US" sz="2800" dirty="0">
                          <a:effectLst/>
                        </a:rPr>
                        <a:t>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xmlns="" val="2449599046"/>
                  </a:ext>
                </a:extLst>
              </a:tr>
              <a:tr h="73448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</a:rPr>
                        <a:t>Сумма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25</a:t>
                      </a:r>
                      <a:r>
                        <a:rPr lang="en-US" sz="2800" dirty="0">
                          <a:effectLst/>
                        </a:rPr>
                        <a:t>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10</a:t>
                      </a:r>
                      <a:r>
                        <a:rPr lang="en-US" sz="2800" dirty="0">
                          <a:effectLst/>
                        </a:rPr>
                        <a:t>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xmlns="" val="332276158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49542" y="1628800"/>
            <a:ext cx="7240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Квоты облучения населения от выбросов и сбросов при нормальной эксплуатации АЭС,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мкЗв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год</a:t>
            </a:r>
            <a:endParaRPr lang="ru-RU" sz="2400" dirty="0"/>
          </a:p>
        </p:txBody>
      </p:sp>
      <p:sp>
        <p:nvSpPr>
          <p:cNvPr id="8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3592252" y="6364943"/>
            <a:ext cx="2563924" cy="365125"/>
          </a:xfrm>
        </p:spPr>
        <p:txBody>
          <a:bodyPr/>
          <a:lstStyle/>
          <a:p>
            <a:r>
              <a:rPr lang="ru-RU" dirty="0"/>
              <a:t>Балтийский экологический кластер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26 ноября 2020 года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z="1600" b="1" smtClean="0"/>
              <a:pPr/>
              <a:t>15</a:t>
            </a:fld>
            <a:endParaRPr lang="en-GB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514245"/>
            <a:ext cx="6516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ГОДОВАЯ ДОЗА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выбросы РВ в атмосферу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23" y="2564903"/>
            <a:ext cx="16613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i="1" dirty="0" smtClean="0"/>
              <a:t>Источник</a:t>
            </a:r>
            <a:r>
              <a:rPr lang="en-US" i="1" dirty="0" smtClean="0"/>
              <a:t>: </a:t>
            </a:r>
            <a:endParaRPr lang="ru-RU" i="1" dirty="0"/>
          </a:p>
          <a:p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Special monitoring results for determination of radionuclide composition of NPP atmospheric releases.</a:t>
            </a:r>
            <a:r>
              <a:rPr lang="ru-RU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Nuclear Engineering and Technology</a:t>
            </a:r>
            <a:r>
              <a:rPr lang="ru-RU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, 20</a:t>
            </a:r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19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848793"/>
              </p:ext>
            </p:extLst>
          </p:nvPr>
        </p:nvGraphicFramePr>
        <p:xfrm>
          <a:off x="1547664" y="1268760"/>
          <a:ext cx="7139136" cy="509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8460432" y="1412776"/>
            <a:ext cx="0" cy="404848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3592252" y="6364943"/>
            <a:ext cx="2563924" cy="365125"/>
          </a:xfrm>
        </p:spPr>
        <p:txBody>
          <a:bodyPr/>
          <a:lstStyle/>
          <a:p>
            <a:r>
              <a:rPr lang="ru-RU" dirty="0"/>
              <a:t>Балтийский экологический кластер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26 ноября 2020 года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z="1600" b="1" smtClean="0"/>
              <a:pPr/>
              <a:t>16</a:t>
            </a:fld>
            <a:endParaRPr lang="en-GB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183600"/>
            <a:ext cx="807600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Ежегодно 435 действующих АЭС предотвращают выбросы более 2 млн т CO</a:t>
            </a:r>
            <a:r>
              <a:rPr lang="ru-RU" baseline="-25000" dirty="0" smtClean="0"/>
              <a:t>2</a:t>
            </a:r>
            <a:r>
              <a:rPr lang="ru-RU" dirty="0" smtClean="0"/>
              <a:t>.</a:t>
            </a:r>
          </a:p>
          <a:p>
            <a:endParaRPr lang="en-US" dirty="0" smtClean="0"/>
          </a:p>
          <a:p>
            <a:r>
              <a:rPr lang="ru-RU" dirty="0" smtClean="0"/>
              <a:t>Наряду с низкими выбросами парниковых газов, использование ядерной энергии практически не приводит к выбросам загрязняющих веществ в атмосферу, наносящих вред экосистемам.</a:t>
            </a:r>
          </a:p>
          <a:p>
            <a:endParaRPr lang="ru-RU" dirty="0" smtClean="0"/>
          </a:p>
          <a:p>
            <a:r>
              <a:rPr lang="ru-RU" dirty="0" smtClean="0"/>
              <a:t>Низкий потенциал подкисления и </a:t>
            </a:r>
            <a:r>
              <a:rPr lang="ru-RU" dirty="0" err="1" smtClean="0"/>
              <a:t>эвтрофикации</a:t>
            </a:r>
            <a:r>
              <a:rPr lang="ru-RU" dirty="0" smtClean="0"/>
              <a:t> ядерной энергетики может способствовать сохранению целостности естественной среды обитания и может помочь избежать повреждений антропогенных структур.</a:t>
            </a:r>
          </a:p>
          <a:p>
            <a:endParaRPr lang="ru-RU" dirty="0" smtClean="0"/>
          </a:p>
          <a:p>
            <a:r>
              <a:rPr lang="ru-RU" dirty="0" smtClean="0"/>
              <a:t>Ядерная энергия - одна из самых безопасных энергетических технологий с точки зрения воздействия на здоровье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ru-RU" dirty="0" smtClean="0"/>
              <a:t>Годовые дозы для местного населения в районе российских АЭС, связанные с выбросами радиоактивных веществ, не превышают 10 </a:t>
            </a:r>
            <a:r>
              <a:rPr lang="ru-RU" dirty="0" err="1" smtClean="0"/>
              <a:t>мкЗв</a:t>
            </a:r>
            <a:r>
              <a:rPr lang="ru-RU" dirty="0" smtClean="0"/>
              <a:t> / год.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Дозы облучения населения от сброса радиоактивных веществ в водные объекты не превышали квоту облучения населения от сточных вод (50 </a:t>
            </a:r>
            <a:r>
              <a:rPr lang="ru-RU" dirty="0" err="1" smtClean="0"/>
              <a:t>мкЗв</a:t>
            </a:r>
            <a:r>
              <a:rPr lang="ru-RU" dirty="0" smtClean="0"/>
              <a:t> / год).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14245"/>
            <a:ext cx="6516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ВЫВОДЫ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3592252" y="6364943"/>
            <a:ext cx="2563924" cy="365125"/>
          </a:xfrm>
        </p:spPr>
        <p:txBody>
          <a:bodyPr/>
          <a:lstStyle/>
          <a:p>
            <a:r>
              <a:rPr lang="ru-RU" dirty="0"/>
              <a:t>Балтийский экологический кластер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26 ноября 2020 года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z="1600" b="1" smtClean="0"/>
              <a:pPr/>
              <a:t>17</a:t>
            </a:fld>
            <a:endParaRPr lang="en-GB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8014" y="3284984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3592252" y="6364943"/>
            <a:ext cx="2563924" cy="365125"/>
          </a:xfrm>
        </p:spPr>
        <p:txBody>
          <a:bodyPr/>
          <a:lstStyle/>
          <a:p>
            <a:r>
              <a:rPr lang="ru-RU" dirty="0"/>
              <a:t>Балтийский экологический кластер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26 ноября 2020 года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z="1600" b="1" smtClean="0"/>
              <a:pPr/>
              <a:t>2</a:t>
            </a:fld>
            <a:endParaRPr lang="en-GB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14245"/>
            <a:ext cx="6516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Пуск первой АЭС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Июнь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26, 1954),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г.Обнинск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ÐÐ°ÑÑÐ¸Ð½ÐºÐ¸ Ð¿Ð¾ Ð·Ð°Ð¿ÑÐ¾ÑÑ Ð¿ÐµÑÐ²Ð°Ñ ÐÐ­Ð¡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75910"/>
            <a:ext cx="5447516" cy="2450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23782" y="3638043"/>
            <a:ext cx="7740352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странах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эксплуатируется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438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реакторов АЭС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суммарной мощностью около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379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гигаватт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ГВт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.))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 АЭС производят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2410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тераватт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*час электроэнергии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составляет не менее 11% глобального производства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стадии строительства 68 реакторов общей проектной мощностью 67 ГВт (эл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оценкам МАГАТЭ, к 2030 году будет эксплуатироваться от 385 ГВт (эл.)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632 ГВт (эл.)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мощности АЭС.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3592252" y="6364943"/>
            <a:ext cx="2563924" cy="365125"/>
          </a:xfrm>
        </p:spPr>
        <p:txBody>
          <a:bodyPr/>
          <a:lstStyle/>
          <a:p>
            <a:r>
              <a:rPr lang="ru-RU" dirty="0"/>
              <a:t>Балтийский экологический кластер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26 ноября 2020 года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z="1600" b="1" smtClean="0"/>
              <a:pPr/>
              <a:t>3</a:t>
            </a:fld>
            <a:endParaRPr lang="en-GB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11660" y="2120352"/>
            <a:ext cx="73088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применяемых технологий генерации электроэнергии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Выбросы парниковых газов (изменение климата)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подкисления и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эвтрофикации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(экосистемы)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территории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Потребление воды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Ущерб здоровью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летальности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Специфическое воздействие: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радиационное облучение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14245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ВОЗДЕЙСТВИЕ: ЭКОЛОГИЧЕСКИЙ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СОЦИАЛЬНЫЙ КОНТЕКСТ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3592252" y="6364943"/>
            <a:ext cx="2563924" cy="365125"/>
          </a:xfrm>
        </p:spPr>
        <p:txBody>
          <a:bodyPr/>
          <a:lstStyle/>
          <a:p>
            <a:r>
              <a:rPr lang="ru-RU" dirty="0"/>
              <a:t>Балтийский экологический кластер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26 ноября 2020 года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z="1600" b="1" smtClean="0"/>
              <a:pPr/>
              <a:t>4</a:t>
            </a:fld>
            <a:endParaRPr lang="en-GB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14245"/>
            <a:ext cx="6516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ВЛИЯНИЕ НА ИЗМЕНЕНИЕ КЛИМАТА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694961"/>
            <a:ext cx="5271472" cy="33129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80312" y="1295473"/>
            <a:ext cx="16613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i="1" dirty="0" smtClean="0"/>
              <a:t>Источник</a:t>
            </a:r>
            <a:r>
              <a:rPr lang="en-US" i="1" dirty="0" smtClean="0"/>
              <a:t>: </a:t>
            </a:r>
            <a:endParaRPr lang="ru-RU" i="1" dirty="0"/>
          </a:p>
          <a:p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Life Cycle Impacts from Electricity Generation, internal report, IAEA, Vienna, 2014.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9516" y="5030714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CCS </a:t>
            </a:r>
            <a:r>
              <a:rPr lang="ru-RU" sz="1200" i="1" dirty="0">
                <a:solidFill>
                  <a:srgbClr val="221E1F"/>
                </a:solidFill>
                <a:latin typeface="Times New Roman" panose="02020603050405020304" pitchFamily="18" charset="0"/>
              </a:rPr>
              <a:t>- улавливание и хранение диоксида углерода; </a:t>
            </a:r>
            <a:r>
              <a:rPr lang="en-US" sz="1200" i="1" dirty="0">
                <a:solidFill>
                  <a:srgbClr val="221E1F"/>
                </a:solidFill>
                <a:latin typeface="Times New Roman" panose="02020603050405020304" pitchFamily="18" charset="0"/>
              </a:rPr>
              <a:t>CCGT</a:t>
            </a:r>
            <a:r>
              <a:rPr lang="ru-RU" sz="1200" i="1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rgbClr val="221E1F"/>
                </a:solidFill>
                <a:latin typeface="Times New Roman" panose="02020603050405020304" pitchFamily="18" charset="0"/>
              </a:rPr>
              <a:t>- парогазовая газовая турбина; CSP - концентрирующая солнечная энергия; PV - фотоэлектрические</a:t>
            </a:r>
            <a:r>
              <a:rPr lang="en-US" sz="1200" i="1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.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753854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период 1970-2012 гг. Вклад АЭС в предотвращение выбросов СО</a:t>
            </a:r>
            <a:r>
              <a:rPr lang="ru-RU" baseline="-25000" dirty="0"/>
              <a:t>2</a:t>
            </a:r>
            <a:r>
              <a:rPr lang="ru-RU" dirty="0"/>
              <a:t> составляет 64,5 </a:t>
            </a:r>
            <a:r>
              <a:rPr lang="ru-RU" dirty="0" err="1"/>
              <a:t>Гт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066251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221E1F"/>
                </a:solidFill>
                <a:latin typeface="Times New Roman" panose="02020603050405020304" pitchFamily="18" charset="0"/>
              </a:rPr>
              <a:t>Выбросы парниковых газов в течение жизненного цикла при производстве электроэнергии</a:t>
            </a:r>
            <a:r>
              <a:rPr lang="en-US" i="1" dirty="0">
                <a:solidFill>
                  <a:srgbClr val="221E1F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0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3592252" y="6364943"/>
            <a:ext cx="2563924" cy="365125"/>
          </a:xfrm>
        </p:spPr>
        <p:txBody>
          <a:bodyPr/>
          <a:lstStyle/>
          <a:p>
            <a:r>
              <a:rPr lang="ru-RU" dirty="0"/>
              <a:t>Балтийский экологический кластер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26 ноября 2020 года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z="1600" b="1" smtClean="0"/>
              <a:pPr/>
              <a:t>5</a:t>
            </a:fld>
            <a:endParaRPr lang="en-GB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14245"/>
            <a:ext cx="6516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ВОЗДЕЙСТВИЕ НА ЭКОСИСТЕМЫ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0312" y="1295473"/>
            <a:ext cx="166134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i="1" dirty="0" smtClean="0"/>
              <a:t>Источник</a:t>
            </a:r>
            <a:r>
              <a:rPr lang="en-US" i="1" dirty="0" smtClean="0"/>
              <a:t>: </a:t>
            </a:r>
            <a:endParaRPr lang="ru-RU" i="1" dirty="0"/>
          </a:p>
          <a:p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WIDDER, S.H., et al., Sustainability Assessment of Coal-fired Power Plants with Carbon Capture and Storage (2011).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7113" y="5150661"/>
            <a:ext cx="56886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CCGT</a:t>
            </a:r>
            <a:r>
              <a:rPr lang="ru-RU" sz="1200" i="1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rgbClr val="221E1F"/>
                </a:solidFill>
                <a:latin typeface="Times New Roman" panose="02020603050405020304" pitchFamily="18" charset="0"/>
              </a:rPr>
              <a:t>- парогазовая газовая турбина; PV - фотоэлектрические</a:t>
            </a:r>
            <a:r>
              <a:rPr lang="en-US" sz="1200" i="1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.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3" y="1710619"/>
            <a:ext cx="5247450" cy="3404800"/>
          </a:xfrm>
          <a:prstGeom prst="rect">
            <a:avLst/>
          </a:prstGeom>
        </p:spPr>
      </p:pic>
      <p:sp>
        <p:nvSpPr>
          <p:cNvPr id="8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3592252" y="6364943"/>
            <a:ext cx="2563924" cy="365125"/>
          </a:xfrm>
        </p:spPr>
        <p:txBody>
          <a:bodyPr/>
          <a:lstStyle/>
          <a:p>
            <a:r>
              <a:rPr lang="ru-RU" dirty="0"/>
              <a:t>Балтийский экологический кластер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26 ноября 2020 года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4" y="1064288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221E1F"/>
                </a:solidFill>
                <a:latin typeface="Times New Roman" panose="02020603050405020304" pitchFamily="18" charset="0"/>
              </a:rPr>
              <a:t>Потенциал подкисления выбросов от выбранных технологий производства электроэнергии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5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z="1600" b="1" smtClean="0"/>
              <a:pPr/>
              <a:t>6</a:t>
            </a:fld>
            <a:endParaRPr lang="en-GB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80312" y="1295473"/>
            <a:ext cx="16613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i="1" dirty="0" smtClean="0"/>
              <a:t>Источник</a:t>
            </a:r>
            <a:r>
              <a:rPr lang="en-US" i="1" dirty="0" smtClean="0"/>
              <a:t>: </a:t>
            </a:r>
            <a:endParaRPr lang="ru-RU" i="1" dirty="0"/>
          </a:p>
          <a:p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ECOINVENT, </a:t>
            </a:r>
            <a:r>
              <a:rPr lang="en-US" sz="1200" dirty="0" err="1">
                <a:solidFill>
                  <a:srgbClr val="221E1F"/>
                </a:solidFill>
                <a:latin typeface="Times New Roman" panose="02020603050405020304" pitchFamily="18" charset="0"/>
              </a:rPr>
              <a:t>Ecoinvent</a:t>
            </a:r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 Database Version 3, </a:t>
            </a:r>
            <a:r>
              <a:rPr lang="en-US" sz="1200" dirty="0" err="1">
                <a:solidFill>
                  <a:srgbClr val="221E1F"/>
                </a:solidFill>
                <a:latin typeface="Times New Roman" panose="02020603050405020304" pitchFamily="18" charset="0"/>
              </a:rPr>
              <a:t>Ecoinvent</a:t>
            </a:r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, Zurich, Switzerland (2015).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818609"/>
            <a:ext cx="5292300" cy="3505600"/>
          </a:xfrm>
          <a:prstGeom prst="rect">
            <a:avLst/>
          </a:prstGeom>
        </p:spPr>
      </p:pic>
      <p:sp>
        <p:nvSpPr>
          <p:cNvPr id="8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3592252" y="6364943"/>
            <a:ext cx="2563924" cy="365125"/>
          </a:xfrm>
        </p:spPr>
        <p:txBody>
          <a:bodyPr/>
          <a:lstStyle/>
          <a:p>
            <a:r>
              <a:rPr lang="ru-RU" dirty="0"/>
              <a:t>Балтийский экологический кластер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26 ноября 2020 года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9648" y="1172278"/>
            <a:ext cx="5430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221E1F"/>
                </a:solidFill>
                <a:latin typeface="Times New Roman" panose="02020603050405020304" pitchFamily="18" charset="0"/>
              </a:rPr>
              <a:t>Потенциал </a:t>
            </a:r>
            <a:r>
              <a:rPr lang="ru-RU" i="1" dirty="0" err="1">
                <a:solidFill>
                  <a:srgbClr val="221E1F"/>
                </a:solidFill>
                <a:latin typeface="Times New Roman" panose="02020603050405020304" pitchFamily="18" charset="0"/>
              </a:rPr>
              <a:t>эвтрофикации</a:t>
            </a:r>
            <a:r>
              <a:rPr lang="ru-RU" i="1" dirty="0">
                <a:solidFill>
                  <a:srgbClr val="221E1F"/>
                </a:solidFill>
                <a:latin typeface="Times New Roman" panose="02020603050405020304" pitchFamily="18" charset="0"/>
              </a:rPr>
              <a:t> выбросов от выбранных технологий производства электроэнергии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514245"/>
            <a:ext cx="6516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ВОЗДЕЙСТВИЕ НА ЭКОСИСТЕМЫ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5410858"/>
            <a:ext cx="56886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CCGT</a:t>
            </a:r>
            <a:r>
              <a:rPr lang="ru-RU" sz="1200" i="1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rgbClr val="221E1F"/>
                </a:solidFill>
                <a:latin typeface="Times New Roman" panose="02020603050405020304" pitchFamily="18" charset="0"/>
              </a:rPr>
              <a:t>- парогазовая газовая турбина; PV - фотоэлектрические</a:t>
            </a:r>
            <a:r>
              <a:rPr lang="en-US" sz="1200" i="1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976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z="1600" b="1" smtClean="0"/>
              <a:pPr/>
              <a:t>7</a:t>
            </a:fld>
            <a:endParaRPr lang="en-GB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14245"/>
            <a:ext cx="6516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ИСПОЛЬЗОВАНИЕ ТЕРРИТОРИИ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0312" y="1295473"/>
            <a:ext cx="16613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i="1" dirty="0" smtClean="0"/>
              <a:t>Источник</a:t>
            </a:r>
            <a:r>
              <a:rPr lang="en-US" i="1" dirty="0" smtClean="0"/>
              <a:t>: </a:t>
            </a:r>
            <a:endParaRPr lang="ru-RU" i="1" dirty="0"/>
          </a:p>
          <a:p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ECOINVENT, </a:t>
            </a:r>
            <a:r>
              <a:rPr lang="en-US" sz="1200" dirty="0" err="1">
                <a:solidFill>
                  <a:srgbClr val="221E1F"/>
                </a:solidFill>
                <a:latin typeface="Times New Roman" panose="02020603050405020304" pitchFamily="18" charset="0"/>
              </a:rPr>
              <a:t>Ecoinvent</a:t>
            </a:r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 Database Version 3, </a:t>
            </a:r>
            <a:r>
              <a:rPr lang="en-US" sz="1200" dirty="0" err="1">
                <a:solidFill>
                  <a:srgbClr val="221E1F"/>
                </a:solidFill>
                <a:latin typeface="Times New Roman" panose="02020603050405020304" pitchFamily="18" charset="0"/>
              </a:rPr>
              <a:t>Ecoinvent</a:t>
            </a:r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, Zurich, Switzerland (2015).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197" y="1716013"/>
            <a:ext cx="5471700" cy="4076800"/>
          </a:xfrm>
          <a:prstGeom prst="rect">
            <a:avLst/>
          </a:prstGeom>
        </p:spPr>
      </p:pic>
      <p:sp>
        <p:nvSpPr>
          <p:cNvPr id="8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3592252" y="6364943"/>
            <a:ext cx="2563924" cy="365125"/>
          </a:xfrm>
        </p:spPr>
        <p:txBody>
          <a:bodyPr/>
          <a:lstStyle/>
          <a:p>
            <a:r>
              <a:rPr lang="ru-RU" dirty="0"/>
              <a:t>Балтийский экологический кластер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26 ноября 2020 года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29898" y="5857850"/>
            <a:ext cx="56886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CCGT</a:t>
            </a:r>
            <a:r>
              <a:rPr lang="ru-RU" sz="1200" i="1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rgbClr val="221E1F"/>
                </a:solidFill>
                <a:latin typeface="Times New Roman" panose="02020603050405020304" pitchFamily="18" charset="0"/>
              </a:rPr>
              <a:t>- парогазовая газовая турбина; PV - фотоэлектрические</a:t>
            </a:r>
            <a:r>
              <a:rPr lang="en-US" sz="1200" i="1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.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86587" y="1069682"/>
            <a:ext cx="5471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Использование земли </a:t>
            </a:r>
            <a:r>
              <a:rPr lang="ru-RU" i="1" dirty="0">
                <a:solidFill>
                  <a:srgbClr val="221E1F"/>
                </a:solidFill>
                <a:latin typeface="Times New Roman" panose="02020603050405020304" pitchFamily="18" charset="0"/>
              </a:rPr>
              <a:t>для выбранных технологий производства электроэнергии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4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z="1600" b="1" smtClean="0"/>
              <a:pPr/>
              <a:t>8</a:t>
            </a:fld>
            <a:endParaRPr lang="en-GB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14245"/>
            <a:ext cx="6516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ПОТРЕБЛЕНИЕ ВОДЫ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0312" y="1295473"/>
            <a:ext cx="166134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i="1" dirty="0" smtClean="0"/>
              <a:t>Источник</a:t>
            </a:r>
            <a:r>
              <a:rPr lang="en-US" i="1" dirty="0" smtClean="0"/>
              <a:t>: </a:t>
            </a:r>
            <a:endParaRPr lang="ru-RU" i="1" dirty="0"/>
          </a:p>
          <a:p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FTHENAKIS, V., KIM, H.C., Life-cycle uses of water in U.S. electricity generation, Renew. Sustain. Energy Rev. 14 (2010) 2039–2048.</a:t>
            </a:r>
            <a:endParaRPr lang="ru-RU" sz="1200" dirty="0">
              <a:solidFill>
                <a:srgbClr val="221E1F"/>
              </a:solidFill>
              <a:latin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221E1F"/>
                </a:solidFill>
                <a:latin typeface="Times New Roman" panose="02020603050405020304" pitchFamily="18" charset="0"/>
              </a:rPr>
              <a:t>MacKNICK</a:t>
            </a:r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, J., et al., Operational water consumption and withdrawal factors for electricity generating technologies; a review of existing literature, Environ. Res. Lett. 7 (2012) 1–10.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377027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221E1F"/>
                </a:solidFill>
                <a:latin typeface="Times New Roman" panose="02020603050405020304" pitchFamily="18" charset="0"/>
              </a:rPr>
              <a:t>ОТ - прямоточная система охлаждения; </a:t>
            </a:r>
            <a:r>
              <a:rPr lang="en-US" sz="1200" i="1" dirty="0">
                <a:solidFill>
                  <a:srgbClr val="221E1F"/>
                </a:solidFill>
                <a:latin typeface="Times New Roman" panose="02020603050405020304" pitchFamily="18" charset="0"/>
              </a:rPr>
              <a:t>Tower</a:t>
            </a:r>
            <a:r>
              <a:rPr lang="ru-RU" sz="1200" i="1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rgbClr val="221E1F"/>
                </a:solidFill>
                <a:latin typeface="Times New Roman" panose="02020603050405020304" pitchFamily="18" charset="0"/>
              </a:rPr>
              <a:t>- технология градирни; CCS - улавливание и хранение диоксида углерода; CC - комбинированный цикл; CSP - концентрированная солнечная энергия; PV - фотоэлектрические</a:t>
            </a:r>
            <a:r>
              <a:rPr lang="en-US" sz="1200" i="1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.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915" y="2348880"/>
            <a:ext cx="5904656" cy="2963562"/>
          </a:xfrm>
          <a:prstGeom prst="rect">
            <a:avLst/>
          </a:prstGeom>
        </p:spPr>
      </p:pic>
      <p:sp>
        <p:nvSpPr>
          <p:cNvPr id="8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3592252" y="6364943"/>
            <a:ext cx="2563924" cy="365125"/>
          </a:xfrm>
        </p:spPr>
        <p:txBody>
          <a:bodyPr/>
          <a:lstStyle/>
          <a:p>
            <a:r>
              <a:rPr lang="ru-RU" dirty="0"/>
              <a:t>Балтийский экологический кластер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26 ноября 2020 года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7915" y="1295473"/>
            <a:ext cx="6145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221E1F"/>
                </a:solidFill>
                <a:latin typeface="Times New Roman" panose="02020603050405020304" pitchFamily="18" charset="0"/>
              </a:rPr>
              <a:t>Коэффициенты забора воды в течение жизненного цикла для выбранных технологий производства </a:t>
            </a:r>
            <a:r>
              <a:rPr lang="ru-RU" i="1" dirty="0" err="1" smtClean="0">
                <a:solidFill>
                  <a:srgbClr val="221E1F"/>
                </a:solidFill>
                <a:latin typeface="Times New Roman" panose="02020603050405020304" pitchFamily="18" charset="0"/>
              </a:rPr>
              <a:t>эл.энергии</a:t>
            </a:r>
            <a:r>
              <a:rPr lang="ru-RU" i="1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221E1F"/>
                </a:solidFill>
                <a:latin typeface="Times New Roman" panose="02020603050405020304" pitchFamily="18" charset="0"/>
              </a:rPr>
              <a:t>в США (л / МВт ∙ ч)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9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z="1600" b="1" smtClean="0"/>
              <a:pPr/>
              <a:t>9</a:t>
            </a:fld>
            <a:endParaRPr lang="en-GB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14245"/>
            <a:ext cx="6516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УЩЕРБ ЗДОРОВЬЮ ЧЕЛОВЕКА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0312" y="1295473"/>
            <a:ext cx="16613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i="1" dirty="0" smtClean="0"/>
              <a:t>Источник</a:t>
            </a:r>
            <a:r>
              <a:rPr lang="en-US" i="1" dirty="0" smtClean="0"/>
              <a:t>: </a:t>
            </a:r>
            <a:endParaRPr lang="ru-RU" i="1" dirty="0"/>
          </a:p>
          <a:p>
            <a:r>
              <a:rPr lang="en-US" sz="1200" dirty="0">
                <a:solidFill>
                  <a:srgbClr val="221E1F"/>
                </a:solidFill>
                <a:latin typeface="Times New Roman" panose="02020603050405020304" pitchFamily="18" charset="0"/>
              </a:rPr>
              <a:t>TREYER, K., et al., Human health impacts in the life cycle of future European electricity generation, Energy Policy 74 Suppl. 1 (2014) S31–S44.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6973" y="5733580"/>
            <a:ext cx="5904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221E1F"/>
                </a:solidFill>
                <a:latin typeface="Times New Roman" panose="02020603050405020304" pitchFamily="18" charset="0"/>
              </a:rPr>
              <a:t>CCS - улавливание и хранение диоксида углерода; CC - комбинированный цикл; EPR - Европейский реактор под давлением</a:t>
            </a:r>
            <a:r>
              <a:rPr lang="en-US" sz="1200" i="1" dirty="0" smtClean="0">
                <a:solidFill>
                  <a:srgbClr val="221E1F"/>
                </a:solidFill>
                <a:latin typeface="Times New Roman" panose="02020603050405020304" pitchFamily="18" charset="0"/>
              </a:rPr>
              <a:t>.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754" y="1698328"/>
            <a:ext cx="5544616" cy="4118544"/>
          </a:xfrm>
          <a:prstGeom prst="rect">
            <a:avLst/>
          </a:prstGeom>
        </p:spPr>
      </p:pic>
      <p:sp>
        <p:nvSpPr>
          <p:cNvPr id="8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3592252" y="6364943"/>
            <a:ext cx="2563924" cy="365125"/>
          </a:xfrm>
        </p:spPr>
        <p:txBody>
          <a:bodyPr/>
          <a:lstStyle/>
          <a:p>
            <a:r>
              <a:rPr lang="ru-RU" dirty="0"/>
              <a:t>Балтийский экологический кластер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26 ноября 2020 года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7002" y="1059815"/>
            <a:ext cx="5593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221E1F"/>
                </a:solidFill>
                <a:latin typeface="Times New Roman" panose="02020603050405020304" pitchFamily="18" charset="0"/>
              </a:rPr>
              <a:t>Влияние технологий производства электроэнергии на здоровье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3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4228</TotalTime>
  <Words>1186</Words>
  <Application>Microsoft Office PowerPoint</Application>
  <PresentationFormat>Экран (4:3)</PresentationFormat>
  <Paragraphs>164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НОРМАЛЬНАЯ ЭКСПЛУАТАЦИЯ АЭС: ВОЗДЕЙСТВИЕ НА НАСЕЛЕНИЕ И ОКРУЖАЮЩУЮ СРЕДУ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технологии управления воздействием на окружающую как инструмент соблюдения принципа ALARA</dc:title>
  <dc:creator>Ekidin</dc:creator>
  <cp:lastModifiedBy>k12458</cp:lastModifiedBy>
  <cp:revision>214</cp:revision>
  <cp:lastPrinted>2019-05-13T08:33:55Z</cp:lastPrinted>
  <dcterms:created xsi:type="dcterms:W3CDTF">2017-05-10T06:35:20Z</dcterms:created>
  <dcterms:modified xsi:type="dcterms:W3CDTF">2020-12-01T11:42:14Z</dcterms:modified>
</cp:coreProperties>
</file>