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4" r:id="rId1"/>
  </p:sldMasterIdLst>
  <p:sldIdLst>
    <p:sldId id="256" r:id="rId2"/>
    <p:sldId id="258" r:id="rId3"/>
    <p:sldId id="290" r:id="rId4"/>
    <p:sldId id="291" r:id="rId5"/>
    <p:sldId id="292" r:id="rId6"/>
    <p:sldId id="298" r:id="rId7"/>
    <p:sldId id="299" r:id="rId8"/>
    <p:sldId id="297" r:id="rId9"/>
    <p:sldId id="270" r:id="rId10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A0208"/>
    <a:srgbClr val="E7FFE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C2FFA5D-87B4-456A-9821-1D502468CF0F}" styleName="Стиль из темы 1 - акцент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68D230F3-CF80-4859-8CE7-A43EE81993B5}" styleName="Светлый стиль 1 — акцент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26" autoAdjust="0"/>
    <p:restoredTop sz="94249" autoAdjust="0"/>
  </p:normalViewPr>
  <p:slideViewPr>
    <p:cSldViewPr snapToGrid="0">
      <p:cViewPr>
        <p:scale>
          <a:sx n="123" d="100"/>
          <a:sy n="123" d="100"/>
        </p:scale>
        <p:origin x="-120" y="-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DDB567-ECFE-4C81-80FC-AFFD0879C2AA}" type="datetimeFigureOut">
              <a:rPr lang="ru-RU" smtClean="0"/>
              <a:t>01.12.2020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A23419-78E3-40BB-8219-545A828AEA6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330804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DDB567-ECFE-4C81-80FC-AFFD0879C2AA}" type="datetimeFigureOut">
              <a:rPr lang="ru-RU" smtClean="0"/>
              <a:t>01.12.2020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A23419-78E3-40BB-8219-545A828AEA6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05239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DDB567-ECFE-4C81-80FC-AFFD0879C2AA}" type="datetimeFigureOut">
              <a:rPr lang="ru-RU" smtClean="0"/>
              <a:t>01.12.2020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A23419-78E3-40BB-8219-545A828AEA6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172923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DDB567-ECFE-4C81-80FC-AFFD0879C2AA}" type="datetimeFigureOut">
              <a:rPr lang="ru-RU" smtClean="0"/>
              <a:t>01.12.2020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A23419-78E3-40BB-8219-545A828AEA6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587972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DDB567-ECFE-4C81-80FC-AFFD0879C2AA}" type="datetimeFigureOut">
              <a:rPr lang="ru-RU" smtClean="0"/>
              <a:t>01.12.2020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A23419-78E3-40BB-8219-545A828AEA6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366663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DDB567-ECFE-4C81-80FC-AFFD0879C2AA}" type="datetimeFigureOut">
              <a:rPr lang="ru-RU" smtClean="0"/>
              <a:t>01.12.2020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A23419-78E3-40BB-8219-545A828AEA6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383248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DDB567-ECFE-4C81-80FC-AFFD0879C2AA}" type="datetimeFigureOut">
              <a:rPr lang="ru-RU" smtClean="0"/>
              <a:t>01.12.2020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A23419-78E3-40BB-8219-545A828AEA6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960188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DDB567-ECFE-4C81-80FC-AFFD0879C2AA}" type="datetimeFigureOut">
              <a:rPr lang="ru-RU" smtClean="0"/>
              <a:t>01.12.2020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A23419-78E3-40BB-8219-545A828AEA6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08142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DDB567-ECFE-4C81-80FC-AFFD0879C2AA}" type="datetimeFigureOut">
              <a:rPr lang="ru-RU" smtClean="0"/>
              <a:t>01.12.2020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A23419-78E3-40BB-8219-545A828AEA6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94570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DDB567-ECFE-4C81-80FC-AFFD0879C2AA}" type="datetimeFigureOut">
              <a:rPr lang="ru-RU" smtClean="0"/>
              <a:t>01.12.2020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A23419-78E3-40BB-8219-545A828AEA6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715008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DDB567-ECFE-4C81-80FC-AFFD0879C2AA}" type="datetimeFigureOut">
              <a:rPr lang="ru-RU" smtClean="0"/>
              <a:t>01.12.2020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A23419-78E3-40BB-8219-545A828AEA6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889309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0DDB567-ECFE-4C81-80FC-AFFD0879C2AA}" type="datetimeFigureOut">
              <a:rPr lang="ru-RU" smtClean="0"/>
              <a:t>01.12.2020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FA23419-78E3-40BB-8219-545A828AEA6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930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5" r:id="rId1"/>
    <p:sldLayoutId id="2147483696" r:id="rId2"/>
    <p:sldLayoutId id="2147483697" r:id="rId3"/>
    <p:sldLayoutId id="2147483698" r:id="rId4"/>
    <p:sldLayoutId id="2147483699" r:id="rId5"/>
    <p:sldLayoutId id="2147483700" r:id="rId6"/>
    <p:sldLayoutId id="2147483701" r:id="rId7"/>
    <p:sldLayoutId id="2147483702" r:id="rId8"/>
    <p:sldLayoutId id="2147483703" r:id="rId9"/>
    <p:sldLayoutId id="2147483704" r:id="rId10"/>
    <p:sldLayoutId id="2147483705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2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4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69570" y="2994576"/>
            <a:ext cx="11452859" cy="1250838"/>
          </a:xfrm>
        </p:spPr>
        <p:txBody>
          <a:bodyPr>
            <a:noAutofit/>
          </a:bodyPr>
          <a:lstStyle/>
          <a:p>
            <a:r>
              <a:rPr lang="en-US" sz="4400" b="1" dirty="0">
                <a:latin typeface="+mn-lt"/>
              </a:rPr>
              <a:t>MOX-</a:t>
            </a:r>
            <a:r>
              <a:rPr lang="ru-RU" sz="4400" b="1" dirty="0">
                <a:latin typeface="+mn-lt"/>
              </a:rPr>
              <a:t>топливо: новые возможности и перспективы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7050156" y="4809728"/>
            <a:ext cx="5141844" cy="546321"/>
          </a:xfrm>
        </p:spPr>
        <p:txBody>
          <a:bodyPr>
            <a:normAutofit/>
          </a:bodyPr>
          <a:lstStyle/>
          <a:p>
            <a:pPr algn="l"/>
            <a:r>
              <a:rPr lang="ru-RU" dirty="0"/>
              <a:t>Докладчик: </a:t>
            </a:r>
            <a:r>
              <a:rPr lang="ru-RU" dirty="0" err="1"/>
              <a:t>Ротман</a:t>
            </a:r>
            <a:r>
              <a:rPr lang="ru-RU" dirty="0"/>
              <a:t> Д.Н. (ФТИ </a:t>
            </a:r>
            <a:r>
              <a:rPr lang="ru-RU" dirty="0" err="1"/>
              <a:t>УрФУ</a:t>
            </a:r>
            <a:r>
              <a:rPr lang="ru-RU" dirty="0"/>
              <a:t>)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201607" cy="2691685"/>
          </a:xfrm>
          <a:prstGeom prst="rect">
            <a:avLst/>
          </a:prstGeom>
        </p:spPr>
      </p:pic>
      <p:sp>
        <p:nvSpPr>
          <p:cNvPr id="5" name="Подзаголовок 2">
            <a:extLst>
              <a:ext uri="{FF2B5EF4-FFF2-40B4-BE49-F238E27FC236}">
                <a16:creationId xmlns:a16="http://schemas.microsoft.com/office/drawing/2014/main" xmlns="" id="{D7DE62C7-DB0A-47AF-8697-D99EACC4E0B1}"/>
              </a:ext>
            </a:extLst>
          </p:cNvPr>
          <p:cNvSpPr txBox="1">
            <a:spLocks/>
          </p:cNvSpPr>
          <p:nvPr/>
        </p:nvSpPr>
        <p:spPr>
          <a:xfrm>
            <a:off x="3664224" y="5894639"/>
            <a:ext cx="4863549" cy="9376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600" dirty="0"/>
              <a:t>Международный форум «Балтийский экологический кластер «Атомная энергетика – электромобили» </a:t>
            </a:r>
          </a:p>
          <a:p>
            <a:r>
              <a:rPr lang="ru-RU" sz="1600" dirty="0"/>
              <a:t>26 ноября 2020 год</a:t>
            </a:r>
          </a:p>
        </p:txBody>
      </p:sp>
    </p:spTree>
    <p:extLst>
      <p:ext uri="{BB962C8B-B14F-4D97-AF65-F5344CB8AC3E}">
        <p14:creationId xmlns:p14="http://schemas.microsoft.com/office/powerpoint/2010/main" val="20341533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0273" y="929069"/>
            <a:ext cx="11304104" cy="1129124"/>
          </a:xfrm>
        </p:spPr>
        <p:txBody>
          <a:bodyPr>
            <a:noAutofit/>
          </a:bodyPr>
          <a:lstStyle/>
          <a:p>
            <a:r>
              <a:rPr lang="ru-RU" sz="3600" b="1" i="1" dirty="0">
                <a:latin typeface="+mn-lt"/>
              </a:rPr>
              <a:t>Энергетика – основа благосостояния и определяющий фактор устойчивого развития  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271996" y="6227654"/>
            <a:ext cx="5558149" cy="483560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ru-RU" sz="1800" dirty="0"/>
              <a:t>Рис.2 – Динамика установленной мощности АЭС (МВт)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15527" b="88296"/>
          <a:stretch/>
        </p:blipFill>
        <p:spPr>
          <a:xfrm>
            <a:off x="-1807" y="0"/>
            <a:ext cx="12193808" cy="889110"/>
          </a:xfrm>
          <a:prstGeom prst="rect">
            <a:avLst/>
          </a:prstGeom>
        </p:spPr>
      </p:pic>
      <p:sp>
        <p:nvSpPr>
          <p:cNvPr id="6" name="Заголовок 1">
            <a:extLst>
              <a:ext uri="{FF2B5EF4-FFF2-40B4-BE49-F238E27FC236}">
                <a16:creationId xmlns:a16="http://schemas.microsoft.com/office/drawing/2014/main" xmlns="" id="{1DC7B7C0-7E02-4B1C-9623-65D8E1779D30}"/>
              </a:ext>
            </a:extLst>
          </p:cNvPr>
          <p:cNvSpPr txBox="1">
            <a:spLocks/>
          </p:cNvSpPr>
          <p:nvPr/>
        </p:nvSpPr>
        <p:spPr>
          <a:xfrm>
            <a:off x="11714922" y="6387546"/>
            <a:ext cx="443017" cy="549965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4000" b="1" i="1" dirty="0">
                <a:solidFill>
                  <a:schemeClr val="bg2">
                    <a:lumMod val="50000"/>
                  </a:schemeClr>
                </a:solidFill>
                <a:latin typeface="+mn-lt"/>
              </a:rPr>
              <a:t>2</a:t>
            </a: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DF4181F4-B223-4A3B-91AD-7B666FCC178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3430" y="2219576"/>
            <a:ext cx="5481368" cy="3869201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xmlns="" id="{EA6F1029-E1C9-4FC6-8384-D4D7FE564406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64" t="6415" r="1702" b="9292"/>
          <a:stretch/>
        </p:blipFill>
        <p:spPr>
          <a:xfrm>
            <a:off x="6271996" y="2233224"/>
            <a:ext cx="5553013" cy="3869201"/>
          </a:xfrm>
          <a:prstGeom prst="rect">
            <a:avLst/>
          </a:prstGeom>
        </p:spPr>
      </p:pic>
      <p:sp>
        <p:nvSpPr>
          <p:cNvPr id="15" name="Объект 2">
            <a:extLst>
              <a:ext uri="{FF2B5EF4-FFF2-40B4-BE49-F238E27FC236}">
                <a16:creationId xmlns:a16="http://schemas.microsoft.com/office/drawing/2014/main" xmlns="" id="{7612A056-C751-49C4-A7D3-B90CE915FE9D}"/>
              </a:ext>
            </a:extLst>
          </p:cNvPr>
          <p:cNvSpPr txBox="1">
            <a:spLocks/>
          </p:cNvSpPr>
          <p:nvPr/>
        </p:nvSpPr>
        <p:spPr>
          <a:xfrm>
            <a:off x="397171" y="6124883"/>
            <a:ext cx="5631506" cy="48356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ru-RU" sz="1800" dirty="0"/>
              <a:t>Рис.1 – Динамика прямого потребления первичной энергии (ТВт*ч)</a:t>
            </a:r>
          </a:p>
        </p:txBody>
      </p:sp>
      <p:sp>
        <p:nvSpPr>
          <p:cNvPr id="18" name="Объект 2">
            <a:extLst>
              <a:ext uri="{FF2B5EF4-FFF2-40B4-BE49-F238E27FC236}">
                <a16:creationId xmlns:a16="http://schemas.microsoft.com/office/drawing/2014/main" xmlns="" id="{B78E1895-832D-493F-9853-E8FBDA7B4F25}"/>
              </a:ext>
            </a:extLst>
          </p:cNvPr>
          <p:cNvSpPr txBox="1">
            <a:spLocks/>
          </p:cNvSpPr>
          <p:nvPr/>
        </p:nvSpPr>
        <p:spPr>
          <a:xfrm>
            <a:off x="9577137" y="5779227"/>
            <a:ext cx="2137785" cy="48356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r>
              <a:rPr lang="ru-RU" sz="800" dirty="0">
                <a:solidFill>
                  <a:schemeClr val="bg1">
                    <a:lumMod val="50000"/>
                  </a:schemeClr>
                </a:solidFill>
              </a:rPr>
              <a:t>С.В. </a:t>
            </a:r>
            <a:r>
              <a:rPr lang="ru-RU" sz="800" dirty="0" err="1">
                <a:solidFill>
                  <a:schemeClr val="bg1">
                    <a:lumMod val="50000"/>
                  </a:schemeClr>
                </a:solidFill>
              </a:rPr>
              <a:t>Левинзон</a:t>
            </a:r>
            <a:r>
              <a:rPr lang="ru-RU" sz="800" dirty="0">
                <a:solidFill>
                  <a:schemeClr val="bg1">
                    <a:lumMod val="50000"/>
                  </a:schemeClr>
                </a:solidFill>
              </a:rPr>
              <a:t>. Энергоресурсы: прогнозы и реальность, Академия естествознания, 2018.</a:t>
            </a:r>
          </a:p>
        </p:txBody>
      </p:sp>
    </p:spTree>
    <p:extLst>
      <p:ext uri="{BB962C8B-B14F-4D97-AF65-F5344CB8AC3E}">
        <p14:creationId xmlns:p14="http://schemas.microsoft.com/office/powerpoint/2010/main" val="26576159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1505" y="727273"/>
            <a:ext cx="10515600" cy="1129124"/>
          </a:xfrm>
        </p:spPr>
        <p:txBody>
          <a:bodyPr>
            <a:normAutofit/>
          </a:bodyPr>
          <a:lstStyle/>
          <a:p>
            <a:r>
              <a:rPr lang="ru-RU" sz="4000" b="1" i="1" dirty="0">
                <a:latin typeface="+mn-lt"/>
              </a:rPr>
              <a:t>Хранение ОЯТ 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1505" y="1801806"/>
            <a:ext cx="6386023" cy="4531149"/>
          </a:xfrm>
        </p:spPr>
        <p:txBody>
          <a:bodyPr>
            <a:noAutofit/>
          </a:bodyPr>
          <a:lstStyle/>
          <a:p>
            <a:r>
              <a:rPr lang="ru-RU" sz="2600" dirty="0"/>
              <a:t>Хранение ОЯТ – одна из основных проблем, ставящих под угрозу существование ядерной энергетики в долгосрочной перспективе.</a:t>
            </a:r>
          </a:p>
          <a:p>
            <a:r>
              <a:rPr lang="ru-RU" sz="2600" dirty="0"/>
              <a:t>На сегодня в мире наработано более 300 тысяч тонн ОЯТ, переработано около 100 тысяч, и ежегодно из реакторов выгружается порядка  10 тысяч тонн ОЯТ.</a:t>
            </a:r>
          </a:p>
          <a:p>
            <a:r>
              <a:rPr lang="ru-RU" sz="2600" dirty="0"/>
              <a:t>В России на сегодняшний день накоплено более 25 тысяч тонн ОЯТ и каждый год добавляет к этой цифре еще 650 тонн.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15527" b="88296"/>
          <a:stretch/>
        </p:blipFill>
        <p:spPr>
          <a:xfrm>
            <a:off x="-1807" y="0"/>
            <a:ext cx="12193808" cy="889110"/>
          </a:xfrm>
          <a:prstGeom prst="rect">
            <a:avLst/>
          </a:prstGeom>
        </p:spPr>
      </p:pic>
      <p:sp>
        <p:nvSpPr>
          <p:cNvPr id="6" name="Заголовок 1">
            <a:extLst>
              <a:ext uri="{FF2B5EF4-FFF2-40B4-BE49-F238E27FC236}">
                <a16:creationId xmlns:a16="http://schemas.microsoft.com/office/drawing/2014/main" xmlns="" id="{1DC7B7C0-7E02-4B1C-9623-65D8E1779D30}"/>
              </a:ext>
            </a:extLst>
          </p:cNvPr>
          <p:cNvSpPr txBox="1">
            <a:spLocks/>
          </p:cNvSpPr>
          <p:nvPr/>
        </p:nvSpPr>
        <p:spPr>
          <a:xfrm>
            <a:off x="11714922" y="6387546"/>
            <a:ext cx="443017" cy="549965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4000" b="1" i="1" dirty="0">
                <a:solidFill>
                  <a:schemeClr val="bg2">
                    <a:lumMod val="50000"/>
                  </a:schemeClr>
                </a:solidFill>
                <a:latin typeface="+mn-lt"/>
              </a:rPr>
              <a:t>3</a:t>
            </a:r>
          </a:p>
        </p:txBody>
      </p:sp>
      <p:pic>
        <p:nvPicPr>
          <p:cNvPr id="2054" name="Picture 6" descr="Перспективы контейнерного хранения ОЯТ энергетических реакторов | Атомная  энергия 2.0">
            <a:extLst>
              <a:ext uri="{FF2B5EF4-FFF2-40B4-BE49-F238E27FC236}">
                <a16:creationId xmlns:a16="http://schemas.microsoft.com/office/drawing/2014/main" xmlns="" id="{E8B2D3AA-D135-478B-9D3D-231340E4C2E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28748" y="3733706"/>
            <a:ext cx="4002775" cy="2653840"/>
          </a:xfrm>
          <a:prstGeom prst="round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>
            <a:extLst>
              <a:ext uri="{FF2B5EF4-FFF2-40B4-BE49-F238E27FC236}">
                <a16:creationId xmlns:a16="http://schemas.microsoft.com/office/drawing/2014/main" xmlns="" id="{F0AD79CF-E737-497B-A896-610023A2D72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6088" y="1616383"/>
            <a:ext cx="3982604" cy="2653840"/>
          </a:xfrm>
          <a:prstGeom prst="round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589327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 descr="ГКК изготовил первую полную перегрузку МОКС-топлива для реактора БН-800 Белоярской АЭС">
            <a:extLst>
              <a:ext uri="{FF2B5EF4-FFF2-40B4-BE49-F238E27FC236}">
                <a16:creationId xmlns:a16="http://schemas.microsoft.com/office/drawing/2014/main" xmlns="" id="{DC2D600B-5FDA-4A84-86C8-7CCD721F82A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86498" y="1860597"/>
            <a:ext cx="3349932" cy="2529311"/>
          </a:xfrm>
          <a:prstGeom prst="round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71089" y="731473"/>
            <a:ext cx="10515600" cy="1129124"/>
          </a:xfrm>
        </p:spPr>
        <p:txBody>
          <a:bodyPr>
            <a:normAutofit/>
          </a:bodyPr>
          <a:lstStyle/>
          <a:p>
            <a:r>
              <a:rPr lang="en-US" sz="4000" b="1" i="1" dirty="0">
                <a:latin typeface="+mn-lt"/>
              </a:rPr>
              <a:t>MOX-</a:t>
            </a:r>
            <a:r>
              <a:rPr lang="ru-RU" sz="4000" b="1" i="1" dirty="0">
                <a:latin typeface="+mn-lt"/>
              </a:rPr>
              <a:t>топливо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371087" y="1860597"/>
            <a:ext cx="6725749" cy="4759197"/>
          </a:xfrm>
        </p:spPr>
        <p:txBody>
          <a:bodyPr>
            <a:noAutofit/>
          </a:bodyPr>
          <a:lstStyle/>
          <a:p>
            <a:r>
              <a:rPr lang="ru-RU" sz="2600" dirty="0"/>
              <a:t>Смешанное оксидное уран-плутониевое топливо</a:t>
            </a:r>
            <a:r>
              <a:rPr lang="en-US" sz="2600" dirty="0"/>
              <a:t> – </a:t>
            </a:r>
            <a:r>
              <a:rPr lang="ru-RU" sz="2600" dirty="0"/>
              <a:t>инновационный тип ядерного топлива.</a:t>
            </a:r>
          </a:p>
          <a:p>
            <a:r>
              <a:rPr lang="ru-RU" sz="2600" dirty="0"/>
              <a:t>В основе производства </a:t>
            </a:r>
            <a:r>
              <a:rPr lang="en-US" sz="2600" dirty="0"/>
              <a:t>MOX-</a:t>
            </a:r>
            <a:r>
              <a:rPr lang="ru-RU" sz="2600" dirty="0"/>
              <a:t>топлива лежит регенерация отработавшего ядерного топлива, предполагающая извлечение из ОЯТ невыгоревших изотопов урана и плутония, что позволяет сократить объем образования ядерных отходов.</a:t>
            </a:r>
          </a:p>
          <a:p>
            <a:r>
              <a:rPr lang="ru-RU" sz="2600" dirty="0"/>
              <a:t>Концепция MOX-топлива позволяет вовлекать в его производство оружейный плутоний.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15527" b="88296"/>
          <a:stretch/>
        </p:blipFill>
        <p:spPr>
          <a:xfrm>
            <a:off x="-1807" y="0"/>
            <a:ext cx="12193808" cy="889110"/>
          </a:xfrm>
          <a:prstGeom prst="rect">
            <a:avLst/>
          </a:prstGeom>
        </p:spPr>
      </p:pic>
      <p:sp>
        <p:nvSpPr>
          <p:cNvPr id="6" name="Заголовок 1">
            <a:extLst>
              <a:ext uri="{FF2B5EF4-FFF2-40B4-BE49-F238E27FC236}">
                <a16:creationId xmlns:a16="http://schemas.microsoft.com/office/drawing/2014/main" xmlns="" id="{1DC7B7C0-7E02-4B1C-9623-65D8E1779D30}"/>
              </a:ext>
            </a:extLst>
          </p:cNvPr>
          <p:cNvSpPr txBox="1">
            <a:spLocks/>
          </p:cNvSpPr>
          <p:nvPr/>
        </p:nvSpPr>
        <p:spPr>
          <a:xfrm>
            <a:off x="11714922" y="6387546"/>
            <a:ext cx="443017" cy="549965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4000" b="1" i="1" dirty="0">
                <a:solidFill>
                  <a:schemeClr val="bg2">
                    <a:lumMod val="50000"/>
                  </a:schemeClr>
                </a:solidFill>
                <a:latin typeface="+mn-lt"/>
              </a:rPr>
              <a:t>4</a:t>
            </a:r>
          </a:p>
        </p:txBody>
      </p:sp>
      <p:pic>
        <p:nvPicPr>
          <p:cNvPr id="3074" name="Picture 2">
            <a:extLst>
              <a:ext uri="{FF2B5EF4-FFF2-40B4-BE49-F238E27FC236}">
                <a16:creationId xmlns:a16="http://schemas.microsoft.com/office/drawing/2014/main" xmlns="" id="{0217DF1E-E3BB-4C64-AF98-B776AD76E34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054"/>
          <a:stretch/>
        </p:blipFill>
        <p:spPr bwMode="auto">
          <a:xfrm>
            <a:off x="7096836" y="3772218"/>
            <a:ext cx="3164628" cy="2450371"/>
          </a:xfrm>
          <a:prstGeom prst="round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202995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0" name="Picture 4" descr="БН-600 возобновил работу после осенней профилактики | Атомная энергия 2.0">
            <a:extLst>
              <a:ext uri="{FF2B5EF4-FFF2-40B4-BE49-F238E27FC236}">
                <a16:creationId xmlns:a16="http://schemas.microsoft.com/office/drawing/2014/main" xmlns="" id="{2E90B58C-41AA-48F7-AC43-6BB60D3D9A9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2477" y="2057847"/>
            <a:ext cx="3844120" cy="2573973"/>
          </a:xfrm>
          <a:prstGeom prst="round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8829" y="861841"/>
            <a:ext cx="10529782" cy="967287"/>
          </a:xfrm>
        </p:spPr>
        <p:txBody>
          <a:bodyPr>
            <a:normAutofit/>
          </a:bodyPr>
          <a:lstStyle/>
          <a:p>
            <a:r>
              <a:rPr lang="en-US" sz="4000" b="1" i="1" dirty="0">
                <a:latin typeface="+mn-lt"/>
              </a:rPr>
              <a:t>MOX-</a:t>
            </a:r>
            <a:r>
              <a:rPr lang="ru-RU" sz="4000" b="1" i="1" dirty="0">
                <a:latin typeface="+mn-lt"/>
              </a:rPr>
              <a:t>топливо и БН-реакторы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5247861" y="1948070"/>
            <a:ext cx="6707578" cy="4504269"/>
          </a:xfrm>
        </p:spPr>
        <p:txBody>
          <a:bodyPr>
            <a:noAutofit/>
          </a:bodyPr>
          <a:lstStyle/>
          <a:p>
            <a:r>
              <a:rPr lang="ru-RU" sz="2600" dirty="0"/>
              <a:t>Реакторы на быстрых нейтронах способны «дожигать» долгоживущие радиоактивные продукты деления, превращая их в короткоживущие.</a:t>
            </a:r>
          </a:p>
          <a:p>
            <a:r>
              <a:rPr lang="ru-RU" sz="2600" dirty="0"/>
              <a:t>Использование МОХ-топлива и БН- реакторов позволит уменьшить количество РАО, подлежащих специальной обработке и захоронению в 4 раза, а также сократить срок, в течение которого РАО будут оставаться опасными со 100 тысяч лет до нескольких сотен лет. 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15527" b="88296"/>
          <a:stretch/>
        </p:blipFill>
        <p:spPr>
          <a:xfrm>
            <a:off x="-1807" y="0"/>
            <a:ext cx="12193808" cy="889110"/>
          </a:xfrm>
          <a:prstGeom prst="rect">
            <a:avLst/>
          </a:prstGeom>
        </p:spPr>
      </p:pic>
      <p:sp>
        <p:nvSpPr>
          <p:cNvPr id="6" name="Заголовок 1">
            <a:extLst>
              <a:ext uri="{FF2B5EF4-FFF2-40B4-BE49-F238E27FC236}">
                <a16:creationId xmlns:a16="http://schemas.microsoft.com/office/drawing/2014/main" xmlns="" id="{1DC7B7C0-7E02-4B1C-9623-65D8E1779D30}"/>
              </a:ext>
            </a:extLst>
          </p:cNvPr>
          <p:cNvSpPr txBox="1">
            <a:spLocks/>
          </p:cNvSpPr>
          <p:nvPr/>
        </p:nvSpPr>
        <p:spPr>
          <a:xfrm>
            <a:off x="11714922" y="6387546"/>
            <a:ext cx="443017" cy="549965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4000" b="1" i="1" dirty="0">
                <a:solidFill>
                  <a:schemeClr val="bg2">
                    <a:lumMod val="50000"/>
                  </a:schemeClr>
                </a:solidFill>
                <a:latin typeface="+mn-lt"/>
              </a:rPr>
              <a:t>5</a:t>
            </a:r>
          </a:p>
        </p:txBody>
      </p:sp>
      <p:pic>
        <p:nvPicPr>
          <p:cNvPr id="4098" name="Picture 2">
            <a:extLst>
              <a:ext uri="{FF2B5EF4-FFF2-40B4-BE49-F238E27FC236}">
                <a16:creationId xmlns:a16="http://schemas.microsoft.com/office/drawing/2014/main" xmlns="" id="{4445759F-23BE-48B3-8550-144D69FE229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8385" y="3878366"/>
            <a:ext cx="3853435" cy="2573974"/>
          </a:xfrm>
          <a:prstGeom prst="round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63645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8829" y="902785"/>
            <a:ext cx="10529782" cy="967287"/>
          </a:xfrm>
        </p:spPr>
        <p:txBody>
          <a:bodyPr>
            <a:normAutofit/>
          </a:bodyPr>
          <a:lstStyle/>
          <a:p>
            <a:r>
              <a:rPr lang="en-US" sz="4000" b="1" i="1" dirty="0">
                <a:latin typeface="+mn-lt"/>
              </a:rPr>
              <a:t>MOX-</a:t>
            </a:r>
            <a:r>
              <a:rPr lang="ru-RU" sz="4000" b="1" i="1" dirty="0">
                <a:latin typeface="+mn-lt"/>
              </a:rPr>
              <a:t>топливо и БН-реакторы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348829" y="1870071"/>
            <a:ext cx="6720712" cy="4614949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2600" dirty="0"/>
              <a:t>На базе данной технологической платформы путем расширенного воспроизводства ядерного топлива можно многократно увеличить используемый энергетический потенциал урана-238. На практике это означает возможность функционирования и развития АЭС в течение многих столетий без ограничений со стороны имеющихся топливных ресурсов. Без ее реализации атомная энергетика, как и энергетика на органическом топливе, неизбежно столкнется с проблемой дефицита топливного сырья уже в следующем столетии.</a:t>
            </a:r>
          </a:p>
          <a:p>
            <a:endParaRPr lang="ru-RU" sz="2400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15527" b="88296"/>
          <a:stretch/>
        </p:blipFill>
        <p:spPr>
          <a:xfrm>
            <a:off x="-1807" y="0"/>
            <a:ext cx="12193808" cy="889110"/>
          </a:xfrm>
          <a:prstGeom prst="rect">
            <a:avLst/>
          </a:prstGeom>
        </p:spPr>
      </p:pic>
      <p:sp>
        <p:nvSpPr>
          <p:cNvPr id="6" name="Заголовок 1">
            <a:extLst>
              <a:ext uri="{FF2B5EF4-FFF2-40B4-BE49-F238E27FC236}">
                <a16:creationId xmlns:a16="http://schemas.microsoft.com/office/drawing/2014/main" xmlns="" id="{1DC7B7C0-7E02-4B1C-9623-65D8E1779D30}"/>
              </a:ext>
            </a:extLst>
          </p:cNvPr>
          <p:cNvSpPr txBox="1">
            <a:spLocks/>
          </p:cNvSpPr>
          <p:nvPr/>
        </p:nvSpPr>
        <p:spPr>
          <a:xfrm>
            <a:off x="11714922" y="6387546"/>
            <a:ext cx="443017" cy="549965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4000" b="1" i="1" dirty="0">
                <a:solidFill>
                  <a:schemeClr val="bg2">
                    <a:lumMod val="50000"/>
                  </a:schemeClr>
                </a:solidFill>
                <a:latin typeface="+mn-lt"/>
              </a:rPr>
              <a:t>6</a:t>
            </a:r>
          </a:p>
        </p:txBody>
      </p:sp>
      <p:pic>
        <p:nvPicPr>
          <p:cNvPr id="5122" name="Picture 2" descr="В Россию начали завозить радиоактивные отходы из Европы? Разбираемся.:  nucl0id — LiveJournal">
            <a:extLst>
              <a:ext uri="{FF2B5EF4-FFF2-40B4-BE49-F238E27FC236}">
                <a16:creationId xmlns:a16="http://schemas.microsoft.com/office/drawing/2014/main" xmlns="" id="{ADEABBE7-CF5B-4A47-9FFA-665D0CF28C2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71" t="4573" b="3710"/>
          <a:stretch/>
        </p:blipFill>
        <p:spPr bwMode="auto">
          <a:xfrm>
            <a:off x="8011236" y="1870071"/>
            <a:ext cx="3703686" cy="2265528"/>
          </a:xfrm>
          <a:prstGeom prst="round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В перспективе МОКС-топливо может использоваться в реакторах ВВЭР-ТОИ |  Атомная энергия 2.0">
            <a:extLst>
              <a:ext uri="{FF2B5EF4-FFF2-40B4-BE49-F238E27FC236}">
                <a16:creationId xmlns:a16="http://schemas.microsoft.com/office/drawing/2014/main" xmlns="" id="{72910E91-2989-44BD-BFD3-2774E5F6AB2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11236" y="5033414"/>
            <a:ext cx="3703686" cy="1451606"/>
          </a:xfrm>
          <a:prstGeom prst="round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Стрелка: вниз 3">
            <a:extLst>
              <a:ext uri="{FF2B5EF4-FFF2-40B4-BE49-F238E27FC236}">
                <a16:creationId xmlns:a16="http://schemas.microsoft.com/office/drawing/2014/main" xmlns="" id="{49102EDB-2F61-4F5E-81DF-00305CA45550}"/>
              </a:ext>
            </a:extLst>
          </p:cNvPr>
          <p:cNvSpPr/>
          <p:nvPr/>
        </p:nvSpPr>
        <p:spPr>
          <a:xfrm>
            <a:off x="9624244" y="4361417"/>
            <a:ext cx="532262" cy="545911"/>
          </a:xfrm>
          <a:prstGeom prst="downArrow">
            <a:avLst/>
          </a:prstGeom>
          <a:solidFill>
            <a:schemeClr val="accent6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Стрелка: вниз 9">
            <a:extLst>
              <a:ext uri="{FF2B5EF4-FFF2-40B4-BE49-F238E27FC236}">
                <a16:creationId xmlns:a16="http://schemas.microsoft.com/office/drawing/2014/main" xmlns="" id="{164876AD-3E96-49C4-BC16-8579D232011F}"/>
              </a:ext>
            </a:extLst>
          </p:cNvPr>
          <p:cNvSpPr/>
          <p:nvPr/>
        </p:nvSpPr>
        <p:spPr>
          <a:xfrm>
            <a:off x="8780351" y="4361417"/>
            <a:ext cx="532262" cy="545911"/>
          </a:xfrm>
          <a:prstGeom prst="downArrow">
            <a:avLst/>
          </a:prstGeom>
          <a:solidFill>
            <a:schemeClr val="accent6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Стрелка: вниз 10">
            <a:extLst>
              <a:ext uri="{FF2B5EF4-FFF2-40B4-BE49-F238E27FC236}">
                <a16:creationId xmlns:a16="http://schemas.microsoft.com/office/drawing/2014/main" xmlns="" id="{400FAE37-B421-4521-B704-620E7B9949E2}"/>
              </a:ext>
            </a:extLst>
          </p:cNvPr>
          <p:cNvSpPr/>
          <p:nvPr/>
        </p:nvSpPr>
        <p:spPr>
          <a:xfrm>
            <a:off x="10482828" y="4361416"/>
            <a:ext cx="532262" cy="545911"/>
          </a:xfrm>
          <a:prstGeom prst="downArrow">
            <a:avLst/>
          </a:prstGeom>
          <a:solidFill>
            <a:schemeClr val="accent6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10623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8829" y="902785"/>
            <a:ext cx="10529782" cy="967287"/>
          </a:xfrm>
        </p:spPr>
        <p:txBody>
          <a:bodyPr>
            <a:normAutofit/>
          </a:bodyPr>
          <a:lstStyle/>
          <a:p>
            <a:r>
              <a:rPr lang="ru-RU" sz="4000" b="1" i="1" dirty="0">
                <a:latin typeface="+mn-lt"/>
              </a:rPr>
              <a:t>Реализация концепции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348829" y="1870071"/>
            <a:ext cx="6434108" cy="4817332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2600" dirty="0"/>
              <a:t>Создание </a:t>
            </a:r>
            <a:r>
              <a:rPr lang="en-US" sz="2600" dirty="0"/>
              <a:t>MOX</a:t>
            </a:r>
            <a:r>
              <a:rPr lang="ru-RU" sz="2600" dirty="0"/>
              <a:t>-производства началось в 2011 году на Горно-химическом комбинате (г. Железногорск). Промышленная фабрикация </a:t>
            </a:r>
            <a:r>
              <a:rPr lang="en-US" sz="2600" dirty="0"/>
              <a:t>MOX</a:t>
            </a:r>
            <a:r>
              <a:rPr lang="ru-RU" sz="2600" dirty="0"/>
              <a:t>-топлива была запущена в конце 2018 года. В августе 2019 года на Белоярскую АЭС была отправлена первая серийная партия ТВС с </a:t>
            </a:r>
            <a:r>
              <a:rPr lang="en-US" sz="2600" dirty="0"/>
              <a:t>MOX</a:t>
            </a:r>
            <a:r>
              <a:rPr lang="ru-RU" sz="2600" dirty="0"/>
              <a:t>-топливом. На конец 2020 года в четвертый энергоблок Белоярской АЭС должно быть загружено еще 180 ТВС. </a:t>
            </a:r>
            <a:r>
              <a:rPr lang="ru-RU" dirty="0"/>
              <a:t>По плану в 2021 году будет сформирована активная зона БН-800 с полной загрузкой уран-плутониевым топливом.</a:t>
            </a:r>
            <a:endParaRPr lang="ru-RU" sz="2600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15527" b="88296"/>
          <a:stretch/>
        </p:blipFill>
        <p:spPr>
          <a:xfrm>
            <a:off x="-1807" y="0"/>
            <a:ext cx="12193808" cy="889110"/>
          </a:xfrm>
          <a:prstGeom prst="rect">
            <a:avLst/>
          </a:prstGeom>
        </p:spPr>
      </p:pic>
      <p:sp>
        <p:nvSpPr>
          <p:cNvPr id="6" name="Заголовок 1">
            <a:extLst>
              <a:ext uri="{FF2B5EF4-FFF2-40B4-BE49-F238E27FC236}">
                <a16:creationId xmlns:a16="http://schemas.microsoft.com/office/drawing/2014/main" xmlns="" id="{1DC7B7C0-7E02-4B1C-9623-65D8E1779D30}"/>
              </a:ext>
            </a:extLst>
          </p:cNvPr>
          <p:cNvSpPr txBox="1">
            <a:spLocks/>
          </p:cNvSpPr>
          <p:nvPr/>
        </p:nvSpPr>
        <p:spPr>
          <a:xfrm>
            <a:off x="11714922" y="6387546"/>
            <a:ext cx="443017" cy="549965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4000" b="1" i="1" dirty="0">
                <a:solidFill>
                  <a:schemeClr val="bg2">
                    <a:lumMod val="50000"/>
                  </a:schemeClr>
                </a:solidFill>
                <a:latin typeface="+mn-lt"/>
              </a:rPr>
              <a:t>7</a:t>
            </a:r>
          </a:p>
        </p:txBody>
      </p:sp>
      <p:pic>
        <p:nvPicPr>
          <p:cNvPr id="6146" name="Picture 2" descr="Атомная скала&quot; России - Горно-химический комбинат празднует 65-летие - РИА  Новости, 26.02.2015">
            <a:extLst>
              <a:ext uri="{FF2B5EF4-FFF2-40B4-BE49-F238E27FC236}">
                <a16:creationId xmlns:a16="http://schemas.microsoft.com/office/drawing/2014/main" xmlns="" id="{4A0A9111-77A3-4D48-AC16-4D26A333CDC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44434" y="3658530"/>
            <a:ext cx="4691996" cy="2658798"/>
          </a:xfrm>
          <a:prstGeom prst="round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Строительство нового энергоблока на БАЭС отложат на 5 лет | Правда УрФО">
            <a:extLst>
              <a:ext uri="{FF2B5EF4-FFF2-40B4-BE49-F238E27FC236}">
                <a16:creationId xmlns:a16="http://schemas.microsoft.com/office/drawing/2014/main" xmlns="" id="{DE4A58B2-BF99-48FB-8CE4-C87A98AEEA0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2937" y="1836863"/>
            <a:ext cx="4087820" cy="2725213"/>
          </a:xfrm>
          <a:prstGeom prst="round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395921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3087" y="807453"/>
            <a:ext cx="2755190" cy="1129124"/>
          </a:xfrm>
        </p:spPr>
        <p:txBody>
          <a:bodyPr>
            <a:normAutofit/>
          </a:bodyPr>
          <a:lstStyle/>
          <a:p>
            <a:r>
              <a:rPr lang="ru-RU" sz="4000" b="1" i="1" dirty="0">
                <a:latin typeface="+mn-lt"/>
              </a:rPr>
              <a:t>Выводы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353087" y="1759224"/>
            <a:ext cx="7571713" cy="4903304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2500" dirty="0"/>
              <a:t>Для устойчивого развития атомной энергетики в долгосрочной перспективе необходимо усилить работу по реализации концепций двухкомпонентной атомной энергетики и ЗЯТЦ, в основе которых лежат инновационные типы топлива и БН-реакторы, в промышленных масштабах, что позволит в скором будущем:</a:t>
            </a:r>
          </a:p>
          <a:p>
            <a:pPr>
              <a:lnSpc>
                <a:spcPct val="80000"/>
              </a:lnSpc>
            </a:pPr>
            <a:r>
              <a:rPr lang="ru-RU" sz="2500" dirty="0"/>
              <a:t>использовать повторно отработавшее ядерное топливо вместо его хранения;</a:t>
            </a:r>
          </a:p>
          <a:p>
            <a:pPr>
              <a:lnSpc>
                <a:spcPct val="80000"/>
              </a:lnSpc>
            </a:pPr>
            <a:r>
              <a:rPr lang="ru-RU" sz="2500" dirty="0"/>
              <a:t>вовлечь в топливный цикл и утилизировать накопленные на складах запасы плутония и обедненного урана;</a:t>
            </a:r>
          </a:p>
          <a:p>
            <a:pPr>
              <a:lnSpc>
                <a:spcPct val="80000"/>
              </a:lnSpc>
            </a:pPr>
            <a:r>
              <a:rPr lang="ru-RU" sz="2500" dirty="0"/>
              <a:t>многократно увеличить сырьевую базу атомной энергетики. </a:t>
            </a:r>
          </a:p>
          <a:p>
            <a:pPr marL="0" indent="0">
              <a:buNone/>
            </a:pPr>
            <a:endParaRPr lang="ru-RU" sz="2600" dirty="0"/>
          </a:p>
          <a:p>
            <a:pPr marL="0" indent="0">
              <a:buNone/>
            </a:pPr>
            <a:endParaRPr lang="ru-RU" sz="2600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15527" b="88296"/>
          <a:stretch/>
        </p:blipFill>
        <p:spPr>
          <a:xfrm>
            <a:off x="-1807" y="0"/>
            <a:ext cx="12193808" cy="889110"/>
          </a:xfrm>
          <a:prstGeom prst="rect">
            <a:avLst/>
          </a:prstGeom>
        </p:spPr>
      </p:pic>
      <p:sp>
        <p:nvSpPr>
          <p:cNvPr id="6" name="Заголовок 1">
            <a:extLst>
              <a:ext uri="{FF2B5EF4-FFF2-40B4-BE49-F238E27FC236}">
                <a16:creationId xmlns:a16="http://schemas.microsoft.com/office/drawing/2014/main" xmlns="" id="{1DC7B7C0-7E02-4B1C-9623-65D8E1779D30}"/>
              </a:ext>
            </a:extLst>
          </p:cNvPr>
          <p:cNvSpPr txBox="1">
            <a:spLocks/>
          </p:cNvSpPr>
          <p:nvPr/>
        </p:nvSpPr>
        <p:spPr>
          <a:xfrm>
            <a:off x="11682484" y="6387546"/>
            <a:ext cx="475455" cy="549965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4000" b="1" i="1" dirty="0">
                <a:solidFill>
                  <a:schemeClr val="bg2">
                    <a:lumMod val="50000"/>
                  </a:schemeClr>
                </a:solidFill>
                <a:latin typeface="+mn-lt"/>
              </a:rPr>
              <a:t>8</a:t>
            </a: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xmlns="" id="{00E6B8C1-F080-4EEC-BA23-F4CE271A4EC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14536" y="2122595"/>
            <a:ext cx="3697873" cy="3697873"/>
          </a:xfrm>
          <a:prstGeom prst="roundRect">
            <a:avLst/>
          </a:prstGeom>
        </p:spPr>
      </p:pic>
    </p:spTree>
    <p:extLst>
      <p:ext uri="{BB962C8B-B14F-4D97-AF65-F5344CB8AC3E}">
        <p14:creationId xmlns:p14="http://schemas.microsoft.com/office/powerpoint/2010/main" val="15082514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AE3BAD35-7398-43DB-9C7B-C55EC43601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F255A33C-CD5E-41E9-9018-096CDDE21EF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EA854E9D-F5CC-4BF9-B07B-1BE63C29C03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210220" cy="6858000"/>
          </a:xfrm>
          <a:prstGeom prst="rect">
            <a:avLst/>
          </a:prstGeom>
        </p:spPr>
      </p:pic>
      <p:pic>
        <p:nvPicPr>
          <p:cNvPr id="5" name="Объект 4">
            <a:extLst>
              <a:ext uri="{FF2B5EF4-FFF2-40B4-BE49-F238E27FC236}">
                <a16:creationId xmlns:a16="http://schemas.microsoft.com/office/drawing/2014/main" xmlns="" id="{D980049C-7A7D-4AE7-B3E4-20D448A9ABD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753" y="151371"/>
            <a:ext cx="5156569" cy="4961541"/>
          </a:xfrm>
          <a:prstGeom prst="rect">
            <a:avLst/>
          </a:prstGeom>
        </p:spPr>
      </p:pic>
      <p:sp>
        <p:nvSpPr>
          <p:cNvPr id="6" name="Заголовок 1">
            <a:extLst>
              <a:ext uri="{FF2B5EF4-FFF2-40B4-BE49-F238E27FC236}">
                <a16:creationId xmlns:a16="http://schemas.microsoft.com/office/drawing/2014/main" xmlns="" id="{90210890-86CF-4ECC-BF28-E5A99C7CB8E1}"/>
              </a:ext>
            </a:extLst>
          </p:cNvPr>
          <p:cNvSpPr txBox="1">
            <a:spLocks/>
          </p:cNvSpPr>
          <p:nvPr/>
        </p:nvSpPr>
        <p:spPr>
          <a:xfrm>
            <a:off x="4378817" y="4774887"/>
            <a:ext cx="7289443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6000" b="1" dirty="0">
                <a:solidFill>
                  <a:srgbClr val="EE7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Спасибо за внимание!</a:t>
            </a:r>
          </a:p>
        </p:txBody>
      </p:sp>
    </p:spTree>
    <p:extLst>
      <p:ext uri="{BB962C8B-B14F-4D97-AF65-F5344CB8AC3E}">
        <p14:creationId xmlns:p14="http://schemas.microsoft.com/office/powerpoint/2010/main" val="26261457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3761</TotalTime>
  <Words>482</Words>
  <Application>Microsoft Office PowerPoint</Application>
  <PresentationFormat>Произвольный</PresentationFormat>
  <Paragraphs>36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Тема Office</vt:lpstr>
      <vt:lpstr>MOX-топливо: новые возможности и перспективы</vt:lpstr>
      <vt:lpstr>Энергетика – основа благосостояния и определяющий фактор устойчивого развития  </vt:lpstr>
      <vt:lpstr>Хранение ОЯТ </vt:lpstr>
      <vt:lpstr>MOX-топливо</vt:lpstr>
      <vt:lpstr>MOX-топливо и БН-реакторы</vt:lpstr>
      <vt:lpstr>MOX-топливо и БН-реакторы</vt:lpstr>
      <vt:lpstr>Реализация концепции</vt:lpstr>
      <vt:lpstr>Выводы</vt:lpstr>
      <vt:lpstr>Презентация PowerPoint</vt:lpstr>
    </vt:vector>
  </TitlesOfParts>
  <Company>diakov.net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Какая энергетика лучше для обеспечения человечества энергией?  Обеспечат ли альтернативные источники человечество энергией</dc:title>
  <dc:creator>Dmitry Rotmann</dc:creator>
  <cp:lastModifiedBy>k12458</cp:lastModifiedBy>
  <cp:revision>234</cp:revision>
  <dcterms:created xsi:type="dcterms:W3CDTF">2017-11-08T15:44:17Z</dcterms:created>
  <dcterms:modified xsi:type="dcterms:W3CDTF">2020-12-01T11:42:40Z</dcterms:modified>
</cp:coreProperties>
</file>