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71" r:id="rId10"/>
    <p:sldId id="269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нис" initials="Д" lastIdx="1" clrIdx="0">
    <p:extLst>
      <p:ext uri="{19B8F6BF-5375-455C-9EA6-DF929625EA0E}">
        <p15:presenceInfo xmlns:p15="http://schemas.microsoft.com/office/powerpoint/2012/main" xmlns="" userId="Дени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>
        <p:scale>
          <a:sx n="122" d="100"/>
          <a:sy n="122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502B0-19FD-401F-982F-0462F701C0E0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95D45-D0D7-4104-8AC4-75D1A94C9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D405869-CC15-4EB1-83F9-8F68031449A6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4592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26D-AC4C-4402-922F-154A2856B046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32DE-0320-446A-910A-46521144E669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8BD9-C3A6-4D0E-8BFB-C9928334CB2C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4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832A-E4B1-42BE-8743-FE4AD1F3DB79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090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4E2-3ECA-4F20-9C3B-F84FCB423717}" type="datetime1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2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C8C7-EFDD-4AD2-B391-855AA745BE81}" type="datetime1">
              <a:rPr lang="ru-RU" smtClean="0"/>
              <a:t>01.12.2020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5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0BAC6-C775-40E9-989F-CA325DC9A89C}" type="datetime1">
              <a:rPr lang="ru-RU" smtClean="0"/>
              <a:t>01.12.2020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0C5E-66E1-42EE-AB82-513D8535B8EA}" type="datetime1">
              <a:rPr lang="ru-RU" smtClean="0"/>
              <a:t>01.12.2020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3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A4-0D26-4A89-8265-7466A4767443}" type="datetime1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7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0A84-A389-44D5-81F7-B5CB3AED7AD0}" type="datetime1">
              <a:rPr lang="ru-RU" smtClean="0"/>
              <a:t>01.12.2020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C9BE3F2-B969-4FC0-9FBB-5A16EBB75D3A}" type="datetime1">
              <a:rPr lang="ru-RU" smtClean="0"/>
              <a:t>01.12.2020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6C44929-1D7A-4018-90B6-90CCEDEE1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B27157-AF03-45BC-A2E2-AE51C4763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8" y="1375583"/>
            <a:ext cx="1108534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Классификация радиоактивных отходов РФ и США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CBBED9-BC3D-4ACC-A475-4B69BB032C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Докладчик: аспирант 3 года </a:t>
            </a:r>
            <a:r>
              <a:rPr lang="ru-RU" dirty="0" err="1"/>
              <a:t>УрФУ</a:t>
            </a:r>
            <a:r>
              <a:rPr lang="ru-RU" dirty="0"/>
              <a:t>, Десятов Денис</a:t>
            </a:r>
          </a:p>
          <a:p>
            <a:r>
              <a:rPr lang="ru-RU" dirty="0"/>
              <a:t> Научный руководитель: д-р. физ.-мат. </a:t>
            </a:r>
            <a:r>
              <a:rPr lang="ru-RU" dirty="0" err="1"/>
              <a:t>н.Кружалов</a:t>
            </a:r>
            <a:r>
              <a:rPr lang="ru-RU" dirty="0"/>
              <a:t> А.В.</a:t>
            </a:r>
          </a:p>
          <a:p>
            <a:r>
              <a:rPr lang="ru-RU" dirty="0"/>
              <a:t>Консультант: к. физ.-мат. н.,</a:t>
            </a:r>
            <a:r>
              <a:rPr lang="ru-RU" dirty="0" err="1"/>
              <a:t>Екидин</a:t>
            </a:r>
            <a:r>
              <a:rPr lang="ru-RU" dirty="0"/>
              <a:t> А.А.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DF4EB27-B9D0-4D9E-AC16-F372831C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0"/>
            <a:ext cx="24193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0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8BAE0-F4DC-4E12-89BB-C2E3B093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BCFAB6-BE18-4234-8B71-71EC50CF6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(М1) имеет преимущество РФ, так как есть множество подкатегорий в классификации и все ядерные материалы разделены по влиянию на организм (в зависимости от периода полураспада и вида излучения).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(М2) - паритет. Ядерные материалы контролируются на всех этапах.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- преимущество у США, так как переработка происходит на АЭС, а все что не перерабатывается, отправляется на места на места захоронения, в отличие от РФ, где долговременно хранят не переработанные отходы на АЭС.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(М4) - лучшая практика наблюдается в США, так как данная система управления РАО изначально создавалась в коммерческих условиях.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BD3FC2-3BF2-4260-B07D-82ED082B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4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E2AD1-B24A-4492-862D-EA83D487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98" y="-588397"/>
            <a:ext cx="9692640" cy="1325562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38D44C-4DA9-4BA5-AC82-AE74DD99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57" y="737165"/>
            <a:ext cx="9962719" cy="6028760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Существующая в РФ система классификации РАО во многом пересекается с теми требованиями, что устанавливает МАГАТЭ, тогда как принятая в США система классификации РАО имеет в своей основе уникальные принципы отнесения ядерных материалов к РАО и в некоторых моментах сильно отличается от международной практики, особенно в области ОЯТ.</a:t>
            </a:r>
          </a:p>
          <a:p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данный момент существуют некоторые разногласия между классификацией РАО, принятой в РФ и классификацией МАГАТЭ. Рекомендуется произвести поправки с учетом лучших международных практик обращения РАО в существующих требованиях Российской Федерации по обращению РАО. Целью данных поправок является оптимизация обращения с РАО, откуда следует повышение безопасности,  воздействия РАО по отношению к персоналу объектов использования атомной энергии, населения и окружающей среды. </a:t>
            </a:r>
            <a:endParaRPr lang="ru-RU" sz="3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Система, действующая в США на данный момент, больше согласуется с базовым принципом ИНПРО, так как механизм переработки РАО в этой стране налажен сильнее. Но подход, использующийся в России, подразумевает более перспективные методы переработки и использование ядерной энергии за счет повторного использования топлива в реакторных установках на быстрых нейтронах (БН). 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частности поправки должны учитывать: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Единство терминологии при классификации и обращению с РАО.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Уточнение существующей классификации РАО в постановлении Правительства и ОСПОРБ-99/2010.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Уточнить предельные значения Р для отдельных радионуклидов.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Единство измерения и терминологию при обращении РАО.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Включать современный опыт обращения РАО с учетом появившихся средств и методов.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поправки также должны учитывать требования по ограничению воздействия на население от РАО в 1 </a:t>
            </a:r>
            <a:r>
              <a:rPr lang="ru-RU" sz="33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мЗв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/год и основываться на принципе оптимизации 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ALARA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B1B6622-C88B-459D-9F8A-E3082E80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5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336A90-0F87-4D98-B89B-11E5A72B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684" y="2602523"/>
            <a:ext cx="9692640" cy="1325562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7132D1-D1B1-4441-89F0-EE43A26E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6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203718-4937-4ED1-9444-3096E699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технологий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E5C12B-4695-4E15-B06A-7FACE1A79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D1ECB86-7F6A-41FE-9C0E-1F0B1C28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20" y="2671474"/>
            <a:ext cx="6229644" cy="41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DE72FA8B-65D8-41F2-BB33-77A15E73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2" y="2671474"/>
            <a:ext cx="5626608" cy="42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5E1970E-AD7B-4F86-9D04-69023783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0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B3047-53AA-430C-A3CB-565A5999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 РАО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8A9CE1-8247-4805-A722-366D1EA0B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zen_doc/1129675/pub_5c5bb2e1910d5100ad898c27_5c5d55d7e5f8e300b15fb4ee/scale_1200">
            <a:extLst>
              <a:ext uri="{FF2B5EF4-FFF2-40B4-BE49-F238E27FC236}">
                <a16:creationId xmlns:a16="http://schemas.microsoft.com/office/drawing/2014/main" xmlns="" id="{6ED5C5B8-3DA1-4BB4-8B16-99B83E9C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" y="1886137"/>
            <a:ext cx="5459408" cy="30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1">
            <a:extLst>
              <a:ext uri="{FF2B5EF4-FFF2-40B4-BE49-F238E27FC236}">
                <a16:creationId xmlns:a16="http://schemas.microsoft.com/office/drawing/2014/main" xmlns="" id="{8E996ED6-906F-4C7D-A54E-1459C056318A}"/>
              </a:ext>
            </a:extLst>
          </p:cNvPr>
          <p:cNvSpPr/>
          <p:nvPr/>
        </p:nvSpPr>
        <p:spPr>
          <a:xfrm>
            <a:off x="5984378" y="3140372"/>
            <a:ext cx="129614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s://i.ytimg.com/vi/H18DVicV6SI/maxresdefault.jpg">
            <a:extLst>
              <a:ext uri="{FF2B5EF4-FFF2-40B4-BE49-F238E27FC236}">
                <a16:creationId xmlns:a16="http://schemas.microsoft.com/office/drawing/2014/main" xmlns="" id="{975AE7BA-D007-41BC-B832-26B7D70A8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r="22504"/>
          <a:stretch/>
        </p:blipFill>
        <p:spPr bwMode="auto">
          <a:xfrm>
            <a:off x="7839135" y="1732188"/>
            <a:ext cx="3306452" cy="33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B6D12AE0-66C6-4401-989D-E8B5AE76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5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FA5CF-8FB9-4061-A0E3-E4D90108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РАО: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5CFCEB-04F0-4AB8-AAC6-8AA9D61D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68557"/>
            <a:ext cx="8595360" cy="4351337"/>
          </a:xfrm>
        </p:spPr>
        <p:txBody>
          <a:bodyPr/>
          <a:lstStyle/>
          <a:p>
            <a:r>
              <a:rPr lang="ru-RU" dirty="0"/>
              <a:t>Ядерная энергетика</a:t>
            </a:r>
          </a:p>
          <a:p>
            <a:r>
              <a:rPr lang="ru-RU" dirty="0"/>
              <a:t>Эксплуатация исследовательских реакторов и ускорителей</a:t>
            </a:r>
          </a:p>
          <a:p>
            <a:r>
              <a:rPr lang="ru-RU" dirty="0"/>
              <a:t>Медицинская деятельность, продовольствие и сельское хозяйство</a:t>
            </a:r>
          </a:p>
          <a:p>
            <a:r>
              <a:rPr lang="ru-RU" dirty="0"/>
              <a:t>Ядерный оружейный комплекс</a:t>
            </a:r>
          </a:p>
          <a:p>
            <a:r>
              <a:rPr lang="ru-RU" dirty="0"/>
              <a:t>Вывод из эксплуатации ядерных установок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4413BB2-99BD-487E-9C6C-B0FF40A2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55" y="-39757"/>
            <a:ext cx="4172349" cy="23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1EEEB6D-A7C1-4D21-B4D4-E65C83F2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8" y="4174435"/>
            <a:ext cx="4293705" cy="26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11DC2C4-9A43-4660-937A-DC392D74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9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7E4D5-8B0C-4707-874F-A4C5B834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Меры, предлагаемые МАГАТЭ для соответствия требованиям </a:t>
            </a:r>
            <a:r>
              <a:rPr lang="en-US" dirty="0"/>
              <a:t>INRPO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BD4658-B90B-40E0-BC00-3ADBA2B06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минимизация текущего образования отходов (М1);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применение системы классификации и категоризации радиоактивных отходов (М2);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приведение к критериям приемлемости для захоронения всех отходов в пределах разумных временных рамках (М3);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включение затрат на управление отходами в стоимость продукции или услуги технологий применения ядерных и радиоактивных материалов (М4).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9647354-D322-4C8B-9A49-1FFC2BA3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6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153C5-C54D-4EB0-835C-989C37B4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164330"/>
            <a:ext cx="9692640" cy="1325562"/>
          </a:xfrm>
        </p:spPr>
        <p:txBody>
          <a:bodyPr/>
          <a:lstStyle/>
          <a:p>
            <a:r>
              <a:rPr lang="ru-RU" dirty="0"/>
              <a:t>Классификация РАО США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B2EDDF-3FE0-47F3-BD4F-668FB34C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CB90F9-CF5A-45E9-AFD7-1EEA7A7690F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r="2512"/>
          <a:stretch/>
        </p:blipFill>
        <p:spPr bwMode="auto">
          <a:xfrm>
            <a:off x="1897189" y="1331606"/>
            <a:ext cx="8422005" cy="5345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7A808E-7333-4171-A27A-022D608D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0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2E79C-E6E7-4F90-87EE-C4EC985A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402863"/>
            <a:ext cx="9692640" cy="1325562"/>
          </a:xfrm>
        </p:spPr>
        <p:txBody>
          <a:bodyPr/>
          <a:lstStyle/>
          <a:p>
            <a:r>
              <a:rPr lang="ru-RU" dirty="0"/>
              <a:t>Классификация РАО в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D30D06-10C6-4BC4-B411-463609EB5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987C6C-C2E2-4AE9-8043-2F1BBAF0D3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" r="20471" b="30360"/>
          <a:stretch/>
        </p:blipFill>
        <p:spPr bwMode="auto">
          <a:xfrm>
            <a:off x="875011" y="881845"/>
            <a:ext cx="9369082" cy="5610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8C785F-0890-4AB2-A31D-984A6E6C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8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F47ED-7C79-454A-B1E3-535B3CC0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9BFD4E0-168D-4307-819A-368090BB0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870957"/>
              </p:ext>
            </p:extLst>
          </p:nvPr>
        </p:nvGraphicFramePr>
        <p:xfrm>
          <a:off x="0" y="0"/>
          <a:ext cx="12192000" cy="722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xmlns="" val="1833671261"/>
                    </a:ext>
                  </a:extLst>
                </a:gridCol>
                <a:gridCol w="3362178">
                  <a:extLst>
                    <a:ext uri="{9D8B030D-6E8A-4147-A177-3AD203B41FA5}">
                      <a16:colId xmlns:a16="http://schemas.microsoft.com/office/drawing/2014/main" xmlns="" val="32624228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253652378"/>
                    </a:ext>
                  </a:extLst>
                </a:gridCol>
                <a:gridCol w="3160542">
                  <a:extLst>
                    <a:ext uri="{9D8B030D-6E8A-4147-A177-3AD203B41FA5}">
                      <a16:colId xmlns:a16="http://schemas.microsoft.com/office/drawing/2014/main" xmlns="" val="1569240428"/>
                    </a:ext>
                  </a:extLst>
                </a:gridCol>
              </a:tblGrid>
              <a:tr h="416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 МАГАТЭ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3773480772"/>
                  </a:ext>
                </a:extLst>
              </a:tr>
              <a:tr h="767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критерий классификации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Превышение уровня вмешательства, способ переработки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Путь образования, степень риска воздействия 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риска воздействия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1033354990"/>
                  </a:ext>
                </a:extLst>
              </a:tr>
              <a:tr h="793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Регулирующий орган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Правительство РФ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AEC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NRC</a:t>
                      </a: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Совместно с: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IAEA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OECD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4159335241"/>
                  </a:ext>
                </a:extLst>
              </a:tr>
              <a:tr h="59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ОЯТ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считается РАО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Считается РАО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Рекомендуется перерабатывать (не считается РАО)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774637165"/>
                  </a:ext>
                </a:extLst>
              </a:tr>
              <a:tr h="1311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ВАО</a:t>
                      </a:r>
                      <a:b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ОНРАО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ОНАО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SNF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HLW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LLW (Class A, B, C, GTCC)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ВАО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(HLW)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САО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(ILW)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НАО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(LLW)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ОНРАО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VLLW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ОКЖО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VSLW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3397061183"/>
                  </a:ext>
                </a:extLst>
              </a:tr>
              <a:tr h="8051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Короткоживущие/ долгоживущие радионуклиды (период полураспада)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суток при сортировке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год в процессе присвоения кода РАО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лет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30,2  года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1703814460"/>
                  </a:ext>
                </a:extLst>
              </a:tr>
              <a:tr h="1044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документы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ФЗ-190</a:t>
                      </a:r>
                      <a:b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ФЗ-170</a:t>
                      </a:r>
                      <a:b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ПП № 1069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NRC</a:t>
                      </a:r>
                      <a:endParaRPr lang="ru-RU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Международные конвекции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99579168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84B133-52B7-46EF-A2ED-C109D5E1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7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F47ED-7C79-454A-B1E3-535B3CC0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9BFD4E0-168D-4307-819A-368090BB0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540489"/>
              </p:ext>
            </p:extLst>
          </p:nvPr>
        </p:nvGraphicFramePr>
        <p:xfrm>
          <a:off x="0" y="0"/>
          <a:ext cx="12192000" cy="7818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1009">
                  <a:extLst>
                    <a:ext uri="{9D8B030D-6E8A-4147-A177-3AD203B41FA5}">
                      <a16:colId xmlns:a16="http://schemas.microsoft.com/office/drawing/2014/main" xmlns="" val="1833671261"/>
                    </a:ext>
                  </a:extLst>
                </a:gridCol>
                <a:gridCol w="3187249">
                  <a:extLst>
                    <a:ext uri="{9D8B030D-6E8A-4147-A177-3AD203B41FA5}">
                      <a16:colId xmlns:a16="http://schemas.microsoft.com/office/drawing/2014/main" xmlns="" val="32624228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253652378"/>
                    </a:ext>
                  </a:extLst>
                </a:gridCol>
                <a:gridCol w="3160542">
                  <a:extLst>
                    <a:ext uri="{9D8B030D-6E8A-4147-A177-3AD203B41FA5}">
                      <a16:colId xmlns:a16="http://schemas.microsoft.com/office/drawing/2014/main" xmlns="" val="1569240428"/>
                    </a:ext>
                  </a:extLst>
                </a:gridCol>
              </a:tblGrid>
              <a:tr h="229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 МАГАТЭ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3773480772"/>
                  </a:ext>
                </a:extLst>
              </a:tr>
              <a:tr h="4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“освобожденные от контроля отходы”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Есть, ОНАО чья удельная активность ниже предельных значений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ОНАО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EW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2242343689"/>
                  </a:ext>
                </a:extLst>
              </a:tr>
              <a:tr h="972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Операторы РАО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РАО, государственный монополист в сфере захоронения РАО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Операторами РАО являются частные компании, эксплуатирующие АЭС при государственном регулировании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MDO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Организация по обращению и захоронению РАО*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Частные компании при государственном регулировании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2377821569"/>
                  </a:ext>
                </a:extLst>
              </a:tr>
              <a:tr h="696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Способы обращения с РАО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Захоронение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Хранение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Захоронение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Хранение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Захоронение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Хранение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Переработка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3841319045"/>
                  </a:ext>
                </a:extLst>
              </a:tr>
              <a:tr h="46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Трансурановые хвосты (обедненный уран, ториевые материалы)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является отходами, материал будущего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Является отходами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Является отходами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2777834179"/>
                  </a:ext>
                </a:extLst>
              </a:tr>
              <a:tr h="4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Отходы из других стран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Запрещен экспорт РАО, допускается завоз ядерных материалов с целью переработки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Запрещено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Разрешает экспорт РАО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978" marR="33978" marT="0" marB="0"/>
                </a:tc>
                <a:extLst>
                  <a:ext uri="{0D108BD9-81ED-4DB2-BD59-A6C34878D82A}">
                    <a16:rowId xmlns:a16="http://schemas.microsoft.com/office/drawing/2014/main" xmlns="" val="2915369857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30903B-FB50-4205-8D85-3C1D1839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6C44929-1D7A-4018-90B6-90CCEDEE10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85963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447</TotalTime>
  <Words>718</Words>
  <Application>Microsoft Office PowerPoint</Application>
  <PresentationFormat>Произвольный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Вид</vt:lpstr>
      <vt:lpstr>Классификация радиоактивных отходов РФ и США</vt:lpstr>
      <vt:lpstr>Развитие технологий</vt:lpstr>
      <vt:lpstr>Образование РАО</vt:lpstr>
      <vt:lpstr>Источники РАО:</vt:lpstr>
      <vt:lpstr>Меры, предлагаемые МАГАТЭ для соответствия требованиям INRPO</vt:lpstr>
      <vt:lpstr>Классификация РАО США</vt:lpstr>
      <vt:lpstr>Классификация РАО в РФ</vt:lpstr>
      <vt:lpstr>Презентация PowerPoint</vt:lpstr>
      <vt:lpstr>Презентация PowerPoint</vt:lpstr>
      <vt:lpstr>Выводы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радиоактивных отходов РФ и США</dc:title>
  <dc:creator>Денис</dc:creator>
  <cp:lastModifiedBy>k12458</cp:lastModifiedBy>
  <cp:revision>35</cp:revision>
  <dcterms:created xsi:type="dcterms:W3CDTF">2020-11-23T13:42:04Z</dcterms:created>
  <dcterms:modified xsi:type="dcterms:W3CDTF">2020-12-01T11:41:41Z</dcterms:modified>
</cp:coreProperties>
</file>