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8" r:id="rId2"/>
    <p:sldId id="286" r:id="rId3"/>
    <p:sldId id="287" r:id="rId4"/>
    <p:sldId id="288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5" r:id="rId15"/>
    <p:sldId id="28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7111"/>
    <a:srgbClr val="3177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5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02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1E7D2E78-44E3-400D-A861-A5A756BDFB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5D9FF56-51D3-4787-A8EE-35DF6C22A2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F9A63-6435-47D8-8C13-345021D9CCB1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4FE3AD6-FA51-410C-8599-ECFF62702C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2F0005D-5414-40F9-A21B-F58E3AA8CD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6A315-586E-4499-8ED1-7B05BEEA70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157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29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73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7318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795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9429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62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004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64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91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64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1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509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73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72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232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96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09140-CF94-4595-B486-360ABD819666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53CA84-A4AA-4ADE-99AC-BB2E594E1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569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oka.ru/" TargetMode="External"/><Relationship Id="rId2" Type="http://schemas.openxmlformats.org/officeDocument/2006/relationships/hyperlink" Target="mailto:medoka@inbox.r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BFC49CF-26EF-4192-8DB2-3BDD81206289}"/>
              </a:ext>
            </a:extLst>
          </p:cNvPr>
          <p:cNvSpPr txBox="1"/>
          <p:nvPr/>
        </p:nvSpPr>
        <p:spPr>
          <a:xfrm>
            <a:off x="1175657" y="2743201"/>
            <a:ext cx="93102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Балтийский экологический кластер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«Атомная  энергетика – электромобили»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60073" y="3918858"/>
            <a:ext cx="863336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en-US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					</a:t>
            </a:r>
            <a:r>
              <a:rPr lang="ru-RU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А.В. Хасиев, Председатель 						</a:t>
            </a:r>
            <a:r>
              <a:rPr lang="en-US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		</a:t>
            </a:r>
            <a:r>
              <a:rPr lang="ru-RU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Межрегионального общественного </a:t>
            </a:r>
          </a:p>
          <a:p>
            <a:pPr algn="just">
              <a:lnSpc>
                <a:spcPct val="80000"/>
              </a:lnSpc>
              <a:defRPr/>
            </a:pPr>
            <a:r>
              <a:rPr lang="ru-RU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		</a:t>
            </a:r>
            <a:r>
              <a:rPr lang="en-US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</a:t>
            </a:r>
            <a:r>
              <a:rPr lang="ru-RU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экологического движения «Ока»,</a:t>
            </a:r>
          </a:p>
          <a:p>
            <a:pPr algn="just">
              <a:lnSpc>
                <a:spcPct val="80000"/>
              </a:lnSpc>
              <a:defRPr/>
            </a:pPr>
            <a:r>
              <a:rPr lang="ru-RU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		</a:t>
            </a:r>
            <a:r>
              <a:rPr lang="en-US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E-mail</a:t>
            </a:r>
            <a:r>
              <a:rPr lang="ru-RU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: </a:t>
            </a:r>
            <a:r>
              <a:rPr lang="en-US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hlinkClick r:id="rId2"/>
              </a:rPr>
              <a:t>medoka@inbox.ru</a:t>
            </a:r>
            <a:endParaRPr lang="ru-RU" sz="2000" i="1" dirty="0" smtClean="0">
              <a:solidFill>
                <a:srgbClr val="3B7A3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algn="just">
              <a:lnSpc>
                <a:spcPct val="80000"/>
              </a:lnSpc>
              <a:defRPr/>
            </a:pPr>
            <a:r>
              <a:rPr lang="ru-RU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		</a:t>
            </a:r>
            <a:r>
              <a:rPr lang="en-US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</a:t>
            </a:r>
            <a:r>
              <a:rPr lang="ru-RU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Тел.</a:t>
            </a:r>
            <a:r>
              <a:rPr lang="en-US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/</a:t>
            </a:r>
            <a:r>
              <a:rPr lang="ru-RU" sz="2000" i="1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факс:+7(49234)40533</a:t>
            </a:r>
            <a:endParaRPr lang="en-US" sz="2000" i="1" dirty="0" smtClean="0">
              <a:solidFill>
                <a:srgbClr val="3B7A3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algn="just">
              <a:lnSpc>
                <a:spcPct val="80000"/>
              </a:lnSpc>
              <a:defRPr/>
            </a:pPr>
            <a:r>
              <a:rPr lang="ru-RU" sz="2000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		</a:t>
            </a:r>
            <a:r>
              <a:rPr lang="en-US" sz="2000" dirty="0" smtClean="0">
                <a:solidFill>
                  <a:srgbClr val="3B7A3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</a:t>
            </a:r>
            <a:r>
              <a:rPr lang="en-US" sz="20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hlinkClick r:id="rId3"/>
              </a:rPr>
              <a:t>www.medoka.ru</a:t>
            </a:r>
            <a:r>
              <a:rPr lang="en-US" sz="20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 </a:t>
            </a:r>
          </a:p>
          <a:p>
            <a:pPr algn="just">
              <a:lnSpc>
                <a:spcPct val="80000"/>
              </a:lnSpc>
              <a:defRPr/>
            </a:pPr>
            <a:endParaRPr lang="ru-RU" sz="2000" b="1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algn="just">
              <a:lnSpc>
                <a:spcPct val="80000"/>
              </a:lnSpc>
              <a:defRPr/>
            </a:pPr>
            <a:endParaRPr lang="en-US" sz="2000" b="1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algn="just">
              <a:lnSpc>
                <a:spcPct val="80000"/>
              </a:lnSpc>
              <a:defRPr/>
            </a:pP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				  26  ноября  2020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</a:rPr>
              <a:t>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</a:rPr>
              <a:t> года</a:t>
            </a:r>
          </a:p>
          <a:p>
            <a:pPr algn="just">
              <a:lnSpc>
                <a:spcPct val="80000"/>
              </a:lnSpc>
              <a:defRPr/>
            </a:pP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</a:rPr>
              <a:t>	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</a:rPr>
              <a:t>					Муром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</a:rPr>
              <a:t> </a:t>
            </a:r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Arial Unicode MS" pitchFamily="34" charset="-128"/>
            </a:endParaRPr>
          </a:p>
          <a:p>
            <a:pPr algn="just">
              <a:lnSpc>
                <a:spcPct val="80000"/>
              </a:lnSpc>
              <a:defRPr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</a:rPr>
              <a:t>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</a:rPr>
              <a:t>		</a:t>
            </a:r>
          </a:p>
        </p:txBody>
      </p:sp>
      <p:pic>
        <p:nvPicPr>
          <p:cNvPr id="1026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10099" y="342589"/>
            <a:ext cx="4180114" cy="24443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6368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564" y="225631"/>
            <a:ext cx="93221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011" y="175951"/>
            <a:ext cx="1662546" cy="972181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736270" y="3949619"/>
            <a:ext cx="10248405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Для продвижения </a:t>
            </a:r>
            <a:r>
              <a:rPr lang="ru-RU" sz="2000" b="1" dirty="0" smtClean="0">
                <a:solidFill>
                  <a:srgbClr val="002060"/>
                </a:solidFill>
              </a:rPr>
              <a:t>Балтийского экологического кластера «Атомная энергетика – электромобили» Межрегиональное общественное экологическое движение «Ока»  с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26 ноября 2020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года начинает  проведение   в режиме онлайн серии консультаций, встреч-диалогов,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конференций международного форума "Балтийский экологический кластер </a:t>
            </a: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Атомная энергетика – электромобили»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 с заинтересованными сторонами в России и других странах Балтии.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http://medoka.ru/uploads/images/thumbnail/image%20(1)-t300x000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6971" y="571364"/>
            <a:ext cx="4263242" cy="3347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011" y="175951"/>
            <a:ext cx="1662546" cy="97218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49434" y="213757"/>
            <a:ext cx="89302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653142" y="790460"/>
            <a:ext cx="11234057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                    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           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8. Основные  направления и темы проведения консультаций,</a:t>
            </a:r>
            <a:b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     встреч-диалогов и конференций международного  форума "Балтийский  экологический  кластер "Атомная энергетика - электромобили"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_____________________________________________________________________________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1. Кластерный подход в решении вопросов экологического благополучия и качества жизни населения Балтийского региона.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2. Перспективы развития атомной энергетики как составной части «зелёной» экономики в странах Балтии.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3. Перспективы развития атомной энергетики и электротранспорта  в  Республике Беларусь.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4 Перспективы развития атомной энергетики и электротранспорта в Российской Федерации.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5 Перспективы развития атомной энергетики как составной части «зелёной» экономики в Ленинградской и Калининградской областях России.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20686" y="344385"/>
            <a:ext cx="89658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78774" y="926275"/>
            <a:ext cx="1050966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        </a:t>
            </a:r>
            <a:r>
              <a:rPr lang="ru-RU" sz="2400" b="1" u="sng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8. Основные  направления и темы проведения консультаций,</a:t>
            </a:r>
            <a:br>
              <a:rPr lang="ru-RU" sz="2400" b="1" u="sng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	</a:t>
            </a:r>
            <a:r>
              <a:rPr lang="ru-RU" sz="2400" b="1" u="sng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встреч-диалогов и конференций международного  форума</a:t>
            </a:r>
          </a:p>
          <a:p>
            <a:pPr lvl="0" indent="45085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     </a:t>
            </a:r>
            <a:r>
              <a:rPr lang="ru-RU" sz="2400" b="1" u="sng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"Балтийский  экологический  кластер "Атомная энергетика – </a:t>
            </a:r>
            <a:r>
              <a:rPr lang="ru-RU" sz="24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					</a:t>
            </a:r>
            <a:r>
              <a:rPr lang="ru-RU" sz="2400" b="1" u="sng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электромобили </a:t>
            </a:r>
            <a:r>
              <a:rPr lang="ru-RU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_____________________________________________________________________________</a:t>
            </a:r>
            <a:r>
              <a:rPr lang="ru-RU" b="1" dirty="0" smtClean="0">
                <a:solidFill>
                  <a:srgbClr val="002060"/>
                </a:solidFill>
              </a:rPr>
              <a:t>6. Перспективы  строительства Балтийской АЭС.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7. Производство водорода на атомных станциях и его использование в железнодорожном, воздушном, водном и автомобильном транспорте в Балтийском регионе: состояние и перспективы.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8. Вопросы экологической безопасности обращения с РАО и ОЯТ АЭС, переработки накопителей энергии электротранспорта: состояние и перспективы.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9. Производство, использование и сервисное обслуживание инновационных накопителей электроэнергии, электродвигателей и других компонентов;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10. Производство, использование и сервисное обслуживание электромобилей на новых платформах в странах Балтийского региона. Русский электромобиль.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011" y="175951"/>
            <a:ext cx="1662546" cy="972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3184" y="190005"/>
            <a:ext cx="91915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011" y="175951"/>
            <a:ext cx="1662546" cy="97218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914399" y="724395"/>
            <a:ext cx="1068224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     </a:t>
            </a:r>
            <a:r>
              <a:rPr lang="ru-RU" sz="24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8. </a:t>
            </a:r>
            <a:r>
              <a:rPr lang="ru-RU" sz="2400" b="1" u="sng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Основные  направления и темы проведения консультаций,</a:t>
            </a:r>
            <a:br>
              <a:rPr lang="ru-RU" sz="2400" b="1" u="sng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     </a:t>
            </a:r>
            <a:r>
              <a:rPr lang="ru-RU" sz="2400" b="1" u="sng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встреч-диалогов и конференций международного  форума "Балтийский  экологический  кластер "Атомная энергетика - электромобили" </a:t>
            </a:r>
            <a:r>
              <a:rPr lang="ru-RU" sz="24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_______________________________________________________________________           </a:t>
            </a:r>
          </a:p>
          <a:p>
            <a:pPr lvl="0" indent="45085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11. Производство, использование и сервисное обслуживание электромобилей на действующих автозаводах в странах Балтийского региона.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12. Производство, использование и сервисное обслуживание воздушного электротранспорта в Балтийском регионе.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13. Производство, использование и сервисное обслуживание водного электротранспорта в Балтийском регионе.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14. Развитие единой зарядной инфраструктуры в балтийских регионах России и других странах Балтии: состояние и перспективы.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15. Развитие информационных систем и инфраструктуры автопилотирования в странах Балтийского региона.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011" y="175950"/>
            <a:ext cx="1662546" cy="97218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08809" y="332509"/>
            <a:ext cx="89658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70016" y="1031212"/>
            <a:ext cx="1088967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9. ОСНОВНЫЕ</a:t>
            </a:r>
            <a:r>
              <a:rPr kumimoji="0" lang="ru-RU" sz="2400" b="1" u="sng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 ЭТАПЫ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u="sng" baseline="0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реализации</a:t>
            </a:r>
            <a:r>
              <a:rPr lang="ru-RU" sz="2400" b="1" u="sng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u="sng" dirty="0" smtClean="0">
                <a:solidFill>
                  <a:srgbClr val="002060"/>
                </a:solidFill>
              </a:rPr>
              <a:t>Балтийского экологического кластера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002060"/>
                </a:solidFill>
              </a:rPr>
              <a:t> «Атомная  энергетика – электромобили»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1.Проведение переговоров и консультаций с представителями органов власти,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бизнеса, инвестиционных компаний, другими заинтересованными сторонами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для формирования состава участников и органов управления.      		2020-2021г.г.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2.</a:t>
            </a:r>
            <a:r>
              <a:rPr lang="ru-RU" dirty="0"/>
              <a:t> </a:t>
            </a:r>
            <a:r>
              <a:rPr lang="ru-RU" b="1" dirty="0" smtClean="0">
                <a:solidFill>
                  <a:srgbClr val="002060"/>
                </a:solidFill>
              </a:rPr>
              <a:t>Подготовка  </a:t>
            </a:r>
            <a:r>
              <a:rPr lang="ru-RU" b="1" dirty="0">
                <a:solidFill>
                  <a:srgbClr val="002060"/>
                </a:solidFill>
              </a:rPr>
              <a:t>уставных и программных </a:t>
            </a:r>
            <a:r>
              <a:rPr lang="ru-RU" b="1" dirty="0" smtClean="0">
                <a:solidFill>
                  <a:srgbClr val="002060"/>
                </a:solidFill>
              </a:rPr>
              <a:t>документов, проведение мероприятий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для </a:t>
            </a:r>
            <a:r>
              <a:rPr lang="ru-RU" b="1" dirty="0">
                <a:solidFill>
                  <a:srgbClr val="002060"/>
                </a:solidFill>
              </a:rPr>
              <a:t>юридического оформления статуса Балтийского экологического </a:t>
            </a: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кластера </a:t>
            </a:r>
            <a:r>
              <a:rPr lang="ru-RU" b="1" dirty="0">
                <a:solidFill>
                  <a:srgbClr val="002060"/>
                </a:solidFill>
              </a:rPr>
              <a:t>«Атомная  энергетика – электромобили</a:t>
            </a:r>
            <a:r>
              <a:rPr lang="ru-RU" b="1" dirty="0" smtClean="0">
                <a:solidFill>
                  <a:srgbClr val="002060"/>
                </a:solidFill>
              </a:rPr>
              <a:t>».</a:t>
            </a:r>
            <a:r>
              <a:rPr lang="ru-RU" b="1" dirty="0">
                <a:solidFill>
                  <a:srgbClr val="002060"/>
                </a:solidFill>
              </a:rPr>
              <a:t>				 2021 г.</a:t>
            </a: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3. Проведение аккредитации Балтийского экологического кластера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«Атомная энергетика – электромобили» в ООН, МАГАТЭ, ЕС, ЕАЭС,  БРИКС. 	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Заключение инвестиционных соглашений и договоров о сотрудничестве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с  органами власти, структурами бизнеса, инвестиционными фондами, неправительственными организациями стран Балтии для реализации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уставных целей </a:t>
            </a:r>
            <a:r>
              <a:rPr lang="ru-RU" b="1" dirty="0">
                <a:solidFill>
                  <a:srgbClr val="002060"/>
                </a:solidFill>
              </a:rPr>
              <a:t>и </a:t>
            </a:r>
            <a:r>
              <a:rPr lang="ru-RU" b="1" dirty="0" smtClean="0">
                <a:solidFill>
                  <a:srgbClr val="002060"/>
                </a:solidFill>
              </a:rPr>
              <a:t>задач.						  	2021-2022г.г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011" y="175950"/>
            <a:ext cx="1662546" cy="972181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290273" y="358923"/>
            <a:ext cx="89987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71670" y="991312"/>
            <a:ext cx="1106680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002060"/>
                </a:solidFill>
                <a:latin typeface="+mj-lt"/>
                <a:ea typeface="Times New Roman" pitchFamily="18" charset="0"/>
                <a:cs typeface="Arial" pitchFamily="34" charset="0"/>
              </a:rPr>
              <a:t>9. ОСНОВНЫЕ </a:t>
            </a:r>
            <a:r>
              <a:rPr lang="ru-RU" sz="2400" b="1" u="sng" dirty="0">
                <a:solidFill>
                  <a:srgbClr val="002060"/>
                </a:solidFill>
                <a:latin typeface="+mj-lt"/>
                <a:ea typeface="Times New Roman" pitchFamily="18" charset="0"/>
                <a:cs typeface="Arial" pitchFamily="34" charset="0"/>
              </a:rPr>
              <a:t>ЭТАПЫ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+mj-lt"/>
                <a:ea typeface="Times New Roman" pitchFamily="18" charset="0"/>
                <a:cs typeface="Arial" pitchFamily="34" charset="0"/>
              </a:rPr>
              <a:t>реализации </a:t>
            </a:r>
            <a:r>
              <a:rPr lang="ru-RU" sz="2400" b="1" u="sng" dirty="0">
                <a:solidFill>
                  <a:srgbClr val="002060"/>
                </a:solidFill>
                <a:latin typeface="+mj-lt"/>
              </a:rPr>
              <a:t>Балтийского экологического кластера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+mj-lt"/>
              </a:rPr>
              <a:t> «Атомная  энергетика – электромобили</a:t>
            </a:r>
            <a:r>
              <a:rPr lang="ru-RU" sz="2400" b="1" u="sng" dirty="0" smtClean="0">
                <a:solidFill>
                  <a:srgbClr val="002060"/>
                </a:solidFill>
                <a:latin typeface="+mj-lt"/>
              </a:rPr>
              <a:t>»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4.Разработка </a:t>
            </a:r>
            <a:r>
              <a:rPr lang="ru-RU" b="1" dirty="0">
                <a:solidFill>
                  <a:srgbClr val="002060"/>
                </a:solidFill>
              </a:rPr>
              <a:t>единых стандартов экологического благополучия и качества </a:t>
            </a: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жизни </a:t>
            </a:r>
            <a:r>
              <a:rPr lang="ru-RU" b="1" dirty="0">
                <a:solidFill>
                  <a:srgbClr val="002060"/>
                </a:solidFill>
              </a:rPr>
              <a:t>населения с учетом климатических, экологических, </a:t>
            </a: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культурно-исторических </a:t>
            </a:r>
            <a:r>
              <a:rPr lang="ru-RU" b="1" dirty="0">
                <a:solidFill>
                  <a:srgbClr val="002060"/>
                </a:solidFill>
              </a:rPr>
              <a:t>и иных особенностей регионов, создание </a:t>
            </a: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единых </a:t>
            </a:r>
            <a:r>
              <a:rPr lang="ru-RU" b="1" dirty="0">
                <a:solidFill>
                  <a:srgbClr val="002060"/>
                </a:solidFill>
              </a:rPr>
              <a:t>энергетических, технологических, инфраструктурных </a:t>
            </a:r>
            <a:r>
              <a:rPr lang="ru-RU" b="1" dirty="0" smtClean="0">
                <a:solidFill>
                  <a:srgbClr val="002060"/>
                </a:solidFill>
              </a:rPr>
              <a:t>платформ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устойчивого развития.							          2022-2025г.г.		</a:t>
            </a:r>
            <a:endParaRPr lang="ru-RU" sz="2000" b="1" dirty="0">
              <a:solidFill>
                <a:srgbClr val="002060"/>
              </a:solidFill>
              <a:latin typeface="+mj-lt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5.Реализация </a:t>
            </a:r>
            <a:r>
              <a:rPr lang="ru-RU" b="1" dirty="0">
                <a:solidFill>
                  <a:srgbClr val="002060"/>
                </a:solidFill>
              </a:rPr>
              <a:t>инновационных проектов и инвестиционных программ по 	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err="1">
                <a:solidFill>
                  <a:srgbClr val="002060"/>
                </a:solidFill>
              </a:rPr>
              <a:t>электромобилизации</a:t>
            </a:r>
            <a:r>
              <a:rPr lang="ru-RU" b="1" dirty="0">
                <a:solidFill>
                  <a:srgbClr val="002060"/>
                </a:solidFill>
              </a:rPr>
              <a:t>  Балтийского региона и обеспечению к 2035 году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требований </a:t>
            </a:r>
            <a:r>
              <a:rPr lang="ru-RU" b="1" u="sng" dirty="0" smtClean="0">
                <a:solidFill>
                  <a:srgbClr val="002060"/>
                </a:solidFill>
              </a:rPr>
              <a:t>Парижского соглашения по климату и Целей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 smtClean="0">
                <a:solidFill>
                  <a:srgbClr val="002060"/>
                </a:solidFill>
              </a:rPr>
              <a:t>устойчивого развития ООН</a:t>
            </a:r>
            <a:r>
              <a:rPr lang="ru-RU" b="1" dirty="0" smtClean="0">
                <a:solidFill>
                  <a:srgbClr val="002060"/>
                </a:solidFill>
              </a:rPr>
              <a:t>, в том числе обеспечения доли </a:t>
            </a:r>
            <a:r>
              <a:rPr lang="ru-RU" b="1" dirty="0">
                <a:solidFill>
                  <a:srgbClr val="002060"/>
                </a:solidFill>
              </a:rPr>
              <a:t>автотранспорта </a:t>
            </a: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на </a:t>
            </a:r>
            <a:r>
              <a:rPr lang="ru-RU" b="1" dirty="0">
                <a:solidFill>
                  <a:srgbClr val="002060"/>
                </a:solidFill>
              </a:rPr>
              <a:t>бензине  </a:t>
            </a:r>
            <a:r>
              <a:rPr lang="ru-RU" b="1" dirty="0" smtClean="0">
                <a:solidFill>
                  <a:srgbClr val="002060"/>
                </a:solidFill>
              </a:rPr>
              <a:t>и </a:t>
            </a:r>
            <a:r>
              <a:rPr lang="ru-RU" b="1" dirty="0">
                <a:solidFill>
                  <a:srgbClr val="002060"/>
                </a:solidFill>
              </a:rPr>
              <a:t>дизельном топливе  не более 40%, </a:t>
            </a:r>
            <a:r>
              <a:rPr lang="ru-RU" b="1" dirty="0" smtClean="0">
                <a:solidFill>
                  <a:srgbClr val="002060"/>
                </a:solidFill>
              </a:rPr>
              <a:t>на </a:t>
            </a:r>
            <a:r>
              <a:rPr lang="ru-RU" b="1" dirty="0">
                <a:solidFill>
                  <a:srgbClr val="002060"/>
                </a:solidFill>
              </a:rPr>
              <a:t>природном газе, </a:t>
            </a: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водороде </a:t>
            </a:r>
            <a:r>
              <a:rPr lang="ru-RU" b="1" dirty="0">
                <a:solidFill>
                  <a:srgbClr val="002060"/>
                </a:solidFill>
              </a:rPr>
              <a:t>и на </a:t>
            </a:r>
            <a:r>
              <a:rPr lang="ru-RU" b="1" dirty="0" smtClean="0">
                <a:solidFill>
                  <a:srgbClr val="002060"/>
                </a:solidFill>
              </a:rPr>
              <a:t>электрической </a:t>
            </a:r>
            <a:r>
              <a:rPr lang="ru-RU" b="1" dirty="0">
                <a:solidFill>
                  <a:srgbClr val="002060"/>
                </a:solidFill>
              </a:rPr>
              <a:t>тяге - не менее 60</a:t>
            </a:r>
            <a:r>
              <a:rPr lang="ru-RU" b="1" dirty="0" smtClean="0">
                <a:solidFill>
                  <a:srgbClr val="002060"/>
                </a:solidFill>
              </a:rPr>
              <a:t>%.			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         </a:t>
            </a:r>
            <a:r>
              <a:rPr lang="ru-RU" b="1" dirty="0" smtClean="0">
                <a:solidFill>
                  <a:srgbClr val="002060"/>
                </a:solidFill>
              </a:rPr>
              <a:t>2023-2035г.г.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6.Отработка  </a:t>
            </a:r>
            <a:r>
              <a:rPr lang="ru-RU" b="1" dirty="0">
                <a:solidFill>
                  <a:srgbClr val="002060"/>
                </a:solidFill>
              </a:rPr>
              <a:t>технологий, по созданию в перспективе </a:t>
            </a:r>
            <a:endParaRPr lang="ru-RU" b="1" dirty="0" smtClean="0">
              <a:solidFill>
                <a:srgbClr val="002060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Черноморского, Каспийского   </a:t>
            </a:r>
            <a:r>
              <a:rPr lang="ru-RU" b="1" dirty="0">
                <a:solidFill>
                  <a:srgbClr val="002060"/>
                </a:solidFill>
              </a:rPr>
              <a:t>и Волго-Окского </a:t>
            </a:r>
            <a:r>
              <a:rPr lang="ru-RU" b="1" dirty="0" smtClean="0">
                <a:solidFill>
                  <a:srgbClr val="002060"/>
                </a:solidFill>
              </a:rPr>
              <a:t>экологических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кластеров  «</a:t>
            </a:r>
            <a:r>
              <a:rPr lang="ru-RU" b="1" dirty="0">
                <a:solidFill>
                  <a:srgbClr val="002060"/>
                </a:solidFill>
              </a:rPr>
              <a:t>Атомная энергетика – электромобили</a:t>
            </a:r>
            <a:r>
              <a:rPr lang="ru-RU" b="1" dirty="0" smtClean="0">
                <a:solidFill>
                  <a:srgbClr val="002060"/>
                </a:solidFill>
              </a:rPr>
              <a:t>». 			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    2023-2035г.г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19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44384" y="717634"/>
            <a:ext cx="10794671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2121AF"/>
                </a:solidFill>
              </a:rPr>
              <a:t>				</a:t>
            </a:r>
            <a:r>
              <a:rPr lang="ru-RU" sz="2400" b="1" u="sng" dirty="0" smtClean="0">
                <a:solidFill>
                  <a:srgbClr val="002060"/>
                </a:solidFill>
              </a:rPr>
              <a:t>1. Актуальность </a:t>
            </a:r>
          </a:p>
          <a:p>
            <a:pPr indent="449263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2121AF"/>
                </a:solidFill>
              </a:rPr>
              <a:t>1.  </a:t>
            </a:r>
            <a:r>
              <a:rPr lang="ru-RU" sz="2000" b="1" dirty="0" smtClean="0">
                <a:solidFill>
                  <a:srgbClr val="002060"/>
                </a:solidFill>
              </a:rPr>
              <a:t>175 государств, в том числе Россия,  подписали  22 апреля 2016 года в День Земли в зале Генеральной Ассамблеи  ООН Парижское соглашение по климату, призванное помочь человечеству избежать необратимых последствий глобального потепления.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2.  Межрегиональное общественное экологическое движение «Ока»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1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</a:rPr>
              <a:t> июля 2020 года единогласно поддержало внесение изменений в Конституцию Российской Федерации  и активную практическую реализацию провозглашенной Президентом Российской Федерации Владимиром Владимировичем Путиным  социально ориентированной политики.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lvl="1" indent="449263" algn="just" defTabSz="914400" fontAlgn="base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ru-RU" sz="2000" b="1" dirty="0" smtClean="0">
                <a:solidFill>
                  <a:srgbClr val="002060"/>
                </a:solidFill>
              </a:rPr>
              <a:t>Особое значение в Конституции РФ уделено роли гражданского общества  в</a:t>
            </a:r>
          </a:p>
          <a:p>
            <a:pPr lvl="1" indent="449263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2060"/>
                </a:solidFill>
              </a:rPr>
              <a:t> решении вопросов экологического благополучия и качества жизни народа.</a:t>
            </a:r>
          </a:p>
          <a:p>
            <a:pPr lvl="0" indent="449263" algn="just" defTabSz="914400" fontAlgn="base">
              <a:spcBef>
                <a:spcPct val="0"/>
              </a:spcBef>
              <a:spcAft>
                <a:spcPct val="0"/>
              </a:spcAf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lvl="0" indent="449263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Исходя из этих трех начал </a:t>
            </a:r>
            <a:r>
              <a:rPr lang="ru-RU" sz="2000" b="1" i="1" u="sng" dirty="0" smtClean="0">
                <a:solidFill>
                  <a:srgbClr val="002060"/>
                </a:solidFill>
                <a:ea typeface="Times New Roman" pitchFamily="18" charset="0"/>
              </a:rPr>
              <a:t>Межрегиональное общественное экологическое движение «Ока»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предлагает к реализации проект Балтийского экологического кластера «Атомная энергетика – электромобили».</a:t>
            </a:r>
          </a:p>
        </p:txBody>
      </p:sp>
      <p:pic>
        <p:nvPicPr>
          <p:cNvPr id="3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298" y="201880"/>
            <a:ext cx="1618206" cy="94625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73184" y="273133"/>
            <a:ext cx="9072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135" y="566678"/>
            <a:ext cx="11210307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2121AF"/>
              </a:solidFill>
            </a:endParaRPr>
          </a:p>
          <a:p>
            <a:r>
              <a:rPr lang="ru-RU" dirty="0" smtClean="0">
                <a:solidFill>
                  <a:srgbClr val="107035"/>
                </a:solidFill>
              </a:rPr>
              <a:t>				</a:t>
            </a:r>
            <a:r>
              <a:rPr lang="ru-RU" sz="2400" dirty="0" smtClean="0">
                <a:solidFill>
                  <a:srgbClr val="107035"/>
                </a:solidFill>
              </a:rPr>
              <a:t>	</a:t>
            </a:r>
            <a:r>
              <a:rPr lang="ru-RU" sz="2400" b="1" u="sng" dirty="0" smtClean="0">
                <a:solidFill>
                  <a:srgbClr val="002060"/>
                </a:solidFill>
              </a:rPr>
              <a:t>2. Российская атомная энергетика и мир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Россия  развивает атомную энергетику для созидания справедливого, устойчивого, экологически  чистого мира и достижения </a:t>
            </a:r>
            <a:r>
              <a:rPr lang="ru-RU" b="1" u="sng" dirty="0" smtClean="0">
                <a:solidFill>
                  <a:srgbClr val="002060"/>
                </a:solidFill>
              </a:rPr>
              <a:t>Целей устойчивого развития ООН</a:t>
            </a:r>
            <a:r>
              <a:rPr lang="ru-RU" b="1" dirty="0" smtClean="0">
                <a:solidFill>
                  <a:srgbClr val="002060"/>
                </a:solidFill>
              </a:rPr>
              <a:t>, в том числе: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повышения доступности энергии;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преодоления бедности;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равномерного экономического развития регионов планеты и решения  социальных  задач;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улучшения экологии планеты;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снижения выбросов парниковых газов;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декарбонизации энергетики и транспорта.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Особенно это важно в 21 веке для решения  проблем: 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 международного терроризма; 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 миграционного вала «юг–север»;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 климата на планете;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 начавшейся революции в транспорте. 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i="1" u="sng" dirty="0" smtClean="0">
                <a:solidFill>
                  <a:srgbClr val="002060"/>
                </a:solidFill>
              </a:rPr>
              <a:t>Атомная энергетика становится глобальным фактором  мира во всём мире и повышения качества жизни населения!</a:t>
            </a:r>
            <a:endParaRPr lang="ru-RU" sz="2000" b="1" i="1" u="sng" dirty="0">
              <a:solidFill>
                <a:srgbClr val="002060"/>
              </a:solidFill>
            </a:endParaRPr>
          </a:p>
        </p:txBody>
      </p:sp>
      <p:pic>
        <p:nvPicPr>
          <p:cNvPr id="3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298" y="201880"/>
            <a:ext cx="1618206" cy="94625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25683" y="308759"/>
            <a:ext cx="8894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6887" y="926275"/>
            <a:ext cx="11103429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107035"/>
                </a:solidFill>
              </a:rPr>
              <a:t>		</a:t>
            </a:r>
            <a:r>
              <a:rPr lang="ru-RU" sz="2400" b="1" dirty="0" smtClean="0">
                <a:solidFill>
                  <a:srgbClr val="002060"/>
                </a:solidFill>
              </a:rPr>
              <a:t>        </a:t>
            </a:r>
            <a:r>
              <a:rPr lang="ru-RU" sz="2400" b="1" u="sng" dirty="0" smtClean="0">
                <a:solidFill>
                  <a:srgbClr val="002060"/>
                </a:solidFill>
              </a:rPr>
              <a:t>3. Качество жизни и потребление электроэнергии</a:t>
            </a:r>
          </a:p>
          <a:p>
            <a:pPr algn="just"/>
            <a:endParaRPr lang="ru-RU" sz="2400" b="1" u="sng" dirty="0" smtClean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Сегодня Россия занимает 70 место в мировом рейтинге качества жизни. Проведенные в 2017 году Институтом Земли под эгидой ООН исследования уровня счастья  населения   поставили нашу  страну на 59 место. </a:t>
            </a:r>
          </a:p>
          <a:p>
            <a:pPr algn="just"/>
            <a:endParaRPr lang="ru-RU" b="1" dirty="0" smtClean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Ссылки на тяжелые природно-климатические условия оказываются несостоятельными. </a:t>
            </a:r>
          </a:p>
          <a:p>
            <a:pPr algn="just"/>
            <a:endParaRPr lang="en-US" b="1" dirty="0" smtClean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В первую  десятку стран с самым высоким качеством жизни и счастливым населением  входят северные страны, имеющие аналогичные с Россией природно-климатические условия: Норвегия, Швеция, Финляндия, Исландия, Канада. </a:t>
            </a:r>
          </a:p>
          <a:p>
            <a:pPr algn="just"/>
            <a:endParaRPr lang="ru-RU" b="1" dirty="0" smtClean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Исследования, проведенные Экологическим движением «Ока», выявили прямую зависимость качества жизни населения от уровня потребления электроэнергии в расчете на одного человека.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Лидерами по этому показателю являются те же северные страны - Норвегия, Швеция, Финляндия, Исландия, Канада, а Россия находится на 30 месте, отставая по этому показателю  в 3 – 5 раз.</a:t>
            </a:r>
          </a:p>
        </p:txBody>
      </p:sp>
      <p:pic>
        <p:nvPicPr>
          <p:cNvPr id="3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298" y="201880"/>
            <a:ext cx="1618206" cy="94625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042555" y="213757"/>
            <a:ext cx="88708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756" y="142504"/>
            <a:ext cx="1719748" cy="100563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25683" y="320635"/>
            <a:ext cx="9072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37506" y="254903"/>
            <a:ext cx="11412188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			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>
              <a:solidFill>
                <a:srgbClr val="002060"/>
              </a:solidFill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				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4. Почему кластер?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Термин кластер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, как объединение нескольких элементов, которое может рассматриваться  самостоятельной единицей, обладающей определенными свойствами, часто</a:t>
            </a:r>
            <a:r>
              <a:rPr lang="ru-RU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используется в разных сферах человеческой деятельности и науках, в том числе в математике, физике, астрономии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rPr>
              <a:t>Сегодня широкое распространение понятие кластер получило в информационных технологиях и экономических проектах.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		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 smtClean="0">
                <a:solidFill>
                  <a:srgbClr val="002060"/>
                </a:solidFill>
              </a:rPr>
              <a:t>Экономический кластер</a:t>
            </a:r>
            <a:r>
              <a:rPr lang="ru-RU" b="1" dirty="0" smtClean="0">
                <a:solidFill>
                  <a:srgbClr val="002060"/>
                </a:solidFill>
              </a:rPr>
              <a:t> — сконцентрированная на некоторой территории группа взаимосвязанных организаций (компаний, корпораций, университетов, исследовательских центров, банков и прочих поставщиков продукции, комплектующих и специализированных услуг, инфраструктуры), взаимодополняющих друг друга и усиливающих конкурентные преимущества отдельных компаний и кластера в целом.</a:t>
            </a:r>
            <a:r>
              <a:rPr lang="ru-RU" b="1" dirty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Кластер обладает свойствами взаимной конкуренции его участников, кооперации его участников, формирования уникальных  компетенций региона, формированием концентрации предприятий и организаций на определённой территории,  является одной из форм взаимодействия организаций и социальных групп в рамках совместного комплекса ценностей. 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002060"/>
              </a:solidFill>
              <a:ea typeface="Times New Roman" pitchFamily="18" charset="0"/>
              <a:cs typeface="Arial" pitchFamily="34" charset="0"/>
            </a:endParaRPr>
          </a:p>
          <a:p>
            <a:r>
              <a:rPr lang="ru-RU" b="1" u="sng" dirty="0">
                <a:solidFill>
                  <a:srgbClr val="002060"/>
                </a:solidFill>
              </a:rPr>
              <a:t>Характерными признаками кластера </a:t>
            </a:r>
            <a:r>
              <a:rPr lang="ru-RU" b="1" u="sng" dirty="0" smtClean="0">
                <a:solidFill>
                  <a:srgbClr val="002060"/>
                </a:solidFill>
              </a:rPr>
              <a:t>являются: </a:t>
            </a:r>
            <a:r>
              <a:rPr lang="ru-RU" b="1" dirty="0" smtClean="0">
                <a:solidFill>
                  <a:srgbClr val="002060"/>
                </a:solidFill>
              </a:rPr>
              <a:t>максимальная </a:t>
            </a:r>
            <a:r>
              <a:rPr lang="ru-RU" b="1" dirty="0">
                <a:solidFill>
                  <a:srgbClr val="002060"/>
                </a:solidFill>
              </a:rPr>
              <a:t>географическая </a:t>
            </a:r>
            <a:r>
              <a:rPr lang="ru-RU" b="1" dirty="0" smtClean="0">
                <a:solidFill>
                  <a:srgbClr val="002060"/>
                </a:solidFill>
              </a:rPr>
              <a:t>близость,</a:t>
            </a:r>
            <a:endParaRPr lang="ru-RU" b="1" dirty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родство технологий, общность </a:t>
            </a:r>
            <a:r>
              <a:rPr lang="ru-RU" b="1" dirty="0">
                <a:solidFill>
                  <a:srgbClr val="002060"/>
                </a:solidFill>
              </a:rPr>
              <a:t>энергетической или сырьевой </a:t>
            </a:r>
            <a:r>
              <a:rPr lang="ru-RU" b="1" dirty="0" smtClean="0">
                <a:solidFill>
                  <a:srgbClr val="002060"/>
                </a:solidFill>
              </a:rPr>
              <a:t>базы, наличие </a:t>
            </a:r>
            <a:r>
              <a:rPr lang="ru-RU" b="1" dirty="0">
                <a:solidFill>
                  <a:srgbClr val="002060"/>
                </a:solidFill>
              </a:rPr>
              <a:t>инновационной составляющей.</a:t>
            </a:r>
          </a:p>
          <a:p>
            <a:pPr algn="just"/>
            <a:endParaRPr lang="ru-RU" b="1" dirty="0" smtClean="0">
              <a:solidFill>
                <a:srgbClr val="002060"/>
              </a:solidFill>
            </a:endParaRPr>
          </a:p>
          <a:p>
            <a:pPr algn="just"/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297" y="213756"/>
            <a:ext cx="1679132" cy="9818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37557" y="451263"/>
            <a:ext cx="90014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0298" y="1171127"/>
            <a:ext cx="11205250" cy="54476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5. Почему «Атомная энергетика», «Электромобили»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Arial" pitchFamily="34" charset="0"/>
              </a:rPr>
              <a:t>и «Экологический кластер»?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5.1.Когда </a:t>
            </a:r>
            <a:r>
              <a:rPr lang="ru-RU" b="1" dirty="0">
                <a:solidFill>
                  <a:srgbClr val="002060"/>
                </a:solidFill>
              </a:rPr>
              <a:t>мы говорим </a:t>
            </a:r>
            <a:r>
              <a:rPr lang="ru-RU" b="1" dirty="0" smtClean="0">
                <a:solidFill>
                  <a:srgbClr val="002060"/>
                </a:solidFill>
              </a:rPr>
              <a:t>«Атомная </a:t>
            </a:r>
            <a:r>
              <a:rPr lang="ru-RU" b="1" dirty="0">
                <a:solidFill>
                  <a:srgbClr val="002060"/>
                </a:solidFill>
              </a:rPr>
              <a:t>энергетика</a:t>
            </a:r>
            <a:r>
              <a:rPr lang="ru-RU" b="1" dirty="0" smtClean="0">
                <a:solidFill>
                  <a:srgbClr val="002060"/>
                </a:solidFill>
              </a:rPr>
              <a:t>», </a:t>
            </a:r>
            <a:r>
              <a:rPr lang="ru-RU" b="1" dirty="0">
                <a:solidFill>
                  <a:srgbClr val="002060"/>
                </a:solidFill>
              </a:rPr>
              <a:t>то 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имеем </a:t>
            </a:r>
            <a:r>
              <a:rPr lang="ru-RU" b="1" dirty="0" smtClean="0">
                <a:solidFill>
                  <a:srgbClr val="002060"/>
                </a:solidFill>
              </a:rPr>
              <a:t>в виду не только атомную генерацию, но и  </a:t>
            </a:r>
            <a:r>
              <a:rPr lang="ru-RU" b="1" dirty="0">
                <a:solidFill>
                  <a:srgbClr val="002060"/>
                </a:solidFill>
              </a:rPr>
              <a:t>водородную энергетику, энергетику термоядерного синтеза, другие инновационные атомные технологии, в том числе </a:t>
            </a:r>
            <a:r>
              <a:rPr lang="ru-RU" b="1" dirty="0" smtClean="0">
                <a:solidFill>
                  <a:srgbClr val="002060"/>
                </a:solidFill>
              </a:rPr>
              <a:t>сверхпроводниковые, создание тяговых электродвигателей, аккумуляторов  </a:t>
            </a:r>
            <a:r>
              <a:rPr lang="ru-RU" b="1" dirty="0">
                <a:solidFill>
                  <a:srgbClr val="002060"/>
                </a:solidFill>
              </a:rPr>
              <a:t>и </a:t>
            </a:r>
            <a:r>
              <a:rPr lang="ru-RU" b="1" dirty="0" smtClean="0">
                <a:solidFill>
                  <a:srgbClr val="002060"/>
                </a:solidFill>
              </a:rPr>
              <a:t>накопителей </a:t>
            </a:r>
            <a:r>
              <a:rPr lang="ru-RU" b="1" dirty="0">
                <a:solidFill>
                  <a:srgbClr val="002060"/>
                </a:solidFill>
              </a:rPr>
              <a:t>энергии, </a:t>
            </a:r>
            <a:r>
              <a:rPr lang="ru-RU" b="1" dirty="0" smtClean="0">
                <a:solidFill>
                  <a:srgbClr val="002060"/>
                </a:solidFill>
              </a:rPr>
              <a:t>новых  материалов, а также солнечную</a:t>
            </a:r>
            <a:r>
              <a:rPr lang="ru-RU" b="1" dirty="0">
                <a:solidFill>
                  <a:srgbClr val="002060"/>
                </a:solidFill>
              </a:rPr>
              <a:t>, ветровую и другие возобновляемые источники энергии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5.2.Когда </a:t>
            </a:r>
            <a:r>
              <a:rPr lang="ru-RU" b="1" dirty="0">
                <a:solidFill>
                  <a:srgbClr val="002060"/>
                </a:solidFill>
              </a:rPr>
              <a:t>мы говорим </a:t>
            </a:r>
            <a:r>
              <a:rPr lang="ru-RU" b="1" dirty="0" smtClean="0">
                <a:solidFill>
                  <a:srgbClr val="002060"/>
                </a:solidFill>
              </a:rPr>
              <a:t>«</a:t>
            </a:r>
            <a:r>
              <a:rPr lang="ru-RU" b="1" dirty="0">
                <a:solidFill>
                  <a:srgbClr val="002060"/>
                </a:solidFill>
              </a:rPr>
              <a:t>Э</a:t>
            </a:r>
            <a:r>
              <a:rPr lang="ru-RU" b="1" dirty="0" smtClean="0">
                <a:solidFill>
                  <a:srgbClr val="002060"/>
                </a:solidFill>
              </a:rPr>
              <a:t>лектромобили», то  </a:t>
            </a:r>
            <a:r>
              <a:rPr lang="ru-RU" b="1" dirty="0">
                <a:solidFill>
                  <a:srgbClr val="002060"/>
                </a:solidFill>
              </a:rPr>
              <a:t>имеем в виду и наземный, и водный и воздушный транспорт на электрической или водородной тяге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5.3. Когда мы говорим «Экологический кластер», то  имеем в виду, </a:t>
            </a:r>
            <a:r>
              <a:rPr lang="ru-RU" b="1" u="sng" dirty="0" smtClean="0">
                <a:solidFill>
                  <a:srgbClr val="002060"/>
                </a:solidFill>
              </a:rPr>
              <a:t>в первую очередь</a:t>
            </a:r>
            <a:r>
              <a:rPr lang="ru-RU" b="1" dirty="0" smtClean="0">
                <a:solidFill>
                  <a:srgbClr val="002060"/>
                </a:solidFill>
              </a:rPr>
              <a:t>, создание </a:t>
            </a:r>
            <a:r>
              <a:rPr lang="ru-RU" b="1" dirty="0">
                <a:solidFill>
                  <a:srgbClr val="002060"/>
                </a:solidFill>
              </a:rPr>
              <a:t>единых стандартов экологического благополучия и качества жизни населения с учетом климатических, экологических, культурно-исторических и иных особенностей </a:t>
            </a:r>
            <a:r>
              <a:rPr lang="ru-RU" b="1" dirty="0" smtClean="0">
                <a:solidFill>
                  <a:srgbClr val="002060"/>
                </a:solidFill>
              </a:rPr>
              <a:t>регионов (Пусть цветут сто цветов!), и </a:t>
            </a:r>
            <a:r>
              <a:rPr lang="ru-RU" b="1" u="sng" dirty="0" smtClean="0">
                <a:solidFill>
                  <a:srgbClr val="002060"/>
                </a:solidFill>
              </a:rPr>
              <a:t>во-вторую очередь</a:t>
            </a:r>
            <a:r>
              <a:rPr lang="ru-RU" b="1" dirty="0" smtClean="0">
                <a:solidFill>
                  <a:srgbClr val="002060"/>
                </a:solidFill>
              </a:rPr>
              <a:t>, создание </a:t>
            </a:r>
            <a:r>
              <a:rPr lang="ru-RU" b="1" dirty="0">
                <a:solidFill>
                  <a:srgbClr val="002060"/>
                </a:solidFill>
              </a:rPr>
              <a:t>единых энергетических, технологических, инфраструктурных </a:t>
            </a:r>
            <a:r>
              <a:rPr lang="ru-RU" b="1" dirty="0" smtClean="0">
                <a:solidFill>
                  <a:srgbClr val="002060"/>
                </a:solidFill>
              </a:rPr>
              <a:t> и информационных платформ </a:t>
            </a:r>
            <a:r>
              <a:rPr lang="ru-RU" b="1" dirty="0">
                <a:solidFill>
                  <a:srgbClr val="002060"/>
                </a:solidFill>
              </a:rPr>
              <a:t>устойчивого </a:t>
            </a:r>
            <a:r>
              <a:rPr lang="ru-RU" b="1" dirty="0" smtClean="0">
                <a:solidFill>
                  <a:srgbClr val="002060"/>
                </a:solidFill>
              </a:rPr>
              <a:t>развития.</a:t>
            </a:r>
            <a:endParaRPr lang="ru-RU" b="1" dirty="0">
              <a:solidFill>
                <a:srgbClr val="002060"/>
              </a:solidFill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 smtClean="0">
                <a:solidFill>
                  <a:srgbClr val="002060"/>
                </a:solidFill>
                <a:cs typeface="Arial" pitchFamily="34" charset="0"/>
              </a:rPr>
              <a:t>Впервые неправительственной, некоммерческой организацией инициируется создание экологического кластера.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6930" y="320635"/>
            <a:ext cx="96665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3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004" y="201880"/>
            <a:ext cx="1476048" cy="86312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86888" y="878774"/>
            <a:ext cx="1094905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u="sng" dirty="0" smtClean="0">
                <a:solidFill>
                  <a:srgbClr val="002060"/>
                </a:solidFill>
              </a:rPr>
              <a:t>6. Почему Балтийский регион?</a:t>
            </a:r>
          </a:p>
          <a:p>
            <a:pPr algn="ctr">
              <a:buNone/>
            </a:pPr>
            <a:endParaRPr lang="ru-RU" sz="2400" b="1" u="sng" dirty="0" smtClean="0">
              <a:solidFill>
                <a:srgbClr val="002060"/>
              </a:solidFill>
            </a:endParaRPr>
          </a:p>
          <a:p>
            <a:pPr marL="457200" indent="-457200" algn="just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В Балтийском регионе на территории 10 стран проживает более 40 млн. человек,  количество автотранспорта с ДВС - более 17 млн. единиц и продолжает увеличиваться, действует </a:t>
            </a:r>
            <a:r>
              <a:rPr lang="ru-RU" b="1" dirty="0" smtClean="0">
                <a:solidFill>
                  <a:srgbClr val="002060"/>
                </a:solidFill>
              </a:rPr>
              <a:t>22 </a:t>
            </a:r>
            <a:r>
              <a:rPr lang="ru-RU" b="1" dirty="0" smtClean="0">
                <a:solidFill>
                  <a:srgbClr val="002060"/>
                </a:solidFill>
              </a:rPr>
              <a:t>атомных энергоблока и планируется построить ещё </a:t>
            </a:r>
            <a:r>
              <a:rPr lang="ru-RU" b="1" dirty="0" smtClean="0">
                <a:solidFill>
                  <a:srgbClr val="002060"/>
                </a:solidFill>
              </a:rPr>
              <a:t>12 </a:t>
            </a:r>
            <a:r>
              <a:rPr lang="ru-RU" b="1" dirty="0" smtClean="0">
                <a:solidFill>
                  <a:srgbClr val="002060"/>
                </a:solidFill>
              </a:rPr>
              <a:t>энергоблоков к 2035 году.</a:t>
            </a:r>
          </a:p>
          <a:p>
            <a:pPr marL="457200" indent="-457200" algn="just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В Санкт-Петербурге, Ленинградской и Калининградской областях  постоянно проживает более 12 млн. человек, а количество автотранспорта с ДВС – более5,5 млн. единиц, действует 6 атомных энергоблоков и планируется построить ещё 4 энергоблока к 2035 году. </a:t>
            </a:r>
          </a:p>
          <a:p>
            <a:pPr marL="342900" indent="-342900" fontAlgn="base">
              <a:buAutoNum type="arabicPeriod" startAt="3"/>
            </a:pPr>
            <a:r>
              <a:rPr lang="ru-RU" b="1" dirty="0" smtClean="0">
                <a:solidFill>
                  <a:srgbClr val="002060"/>
                </a:solidFill>
              </a:rPr>
              <a:t>На территории Санкт-Петербурга, Ленинградской и Калининградской областей:</a:t>
            </a:r>
          </a:p>
          <a:p>
            <a:pPr marL="342900" indent="-342900" fontAlgn="base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находятся ведущие научные и образовательные центры России, в том числе предприятия и организации атомной отрасли;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342900" indent="-342900" fontAlgn="base">
              <a:buFontTx/>
              <a:buChar char="-"/>
            </a:pPr>
            <a:r>
              <a:rPr lang="ru-RU" b="1" dirty="0" err="1" smtClean="0">
                <a:solidFill>
                  <a:srgbClr val="002060"/>
                </a:solidFill>
              </a:rPr>
              <a:t>СПбПУ</a:t>
            </a:r>
            <a:r>
              <a:rPr lang="ru-RU" b="1" dirty="0" smtClean="0">
                <a:solidFill>
                  <a:srgbClr val="002060"/>
                </a:solidFill>
              </a:rPr>
              <a:t> имени Петра Великого реализует инновационный проект мирового уровня  по созданию «Русского электромобиля»;</a:t>
            </a:r>
          </a:p>
          <a:p>
            <a:pPr marL="342900" indent="-342900" fontAlgn="base"/>
            <a:r>
              <a:rPr lang="ru-RU" b="1" dirty="0" smtClean="0">
                <a:solidFill>
                  <a:srgbClr val="002060"/>
                </a:solidFill>
              </a:rPr>
              <a:t>-   расположены крупнейшие предприятия России по производству автомобилей ведущих компаний Германии, Южной Кореи и Японии, активно осваивающих рынок электромобилей.</a:t>
            </a:r>
          </a:p>
          <a:p>
            <a:pPr marL="342900" indent="-342900" fontAlgn="base"/>
            <a:r>
              <a:rPr lang="ru-RU" b="1" dirty="0" smtClean="0">
                <a:solidFill>
                  <a:srgbClr val="002060"/>
                </a:solidFill>
              </a:rPr>
              <a:t> </a:t>
            </a:r>
          </a:p>
          <a:p>
            <a:pPr marL="457200" indent="-457200" algn="just">
              <a:buAutoNum type="arabicPeriod"/>
            </a:pPr>
            <a:endParaRPr lang="ru-RU" b="1" dirty="0" smtClean="0">
              <a:solidFill>
                <a:srgbClr val="2121A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91939" y="427513"/>
            <a:ext cx="8835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521" y="166255"/>
            <a:ext cx="1821287" cy="1065006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44384" y="1379270"/>
            <a:ext cx="11317185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fontAlgn="base"/>
            <a:r>
              <a:rPr lang="ru-RU" b="1" dirty="0" smtClean="0">
                <a:solidFill>
                  <a:srgbClr val="002060"/>
                </a:solidFill>
              </a:rPr>
              <a:t>4. 10 июля 2020 года   </a:t>
            </a:r>
            <a:r>
              <a:rPr lang="ru-RU" b="1" u="sng" dirty="0" smtClean="0">
                <a:solidFill>
                  <a:srgbClr val="002060"/>
                </a:solidFill>
              </a:rPr>
              <a:t> дан  старт  строительству автомобильной дороги М-12  Москва – Нижний Новгород – Казань</a:t>
            </a:r>
            <a:r>
              <a:rPr lang="ru-RU" b="1" dirty="0" smtClean="0">
                <a:solidFill>
                  <a:srgbClr val="002060"/>
                </a:solidFill>
              </a:rPr>
              <a:t> и соединению её   с автомагистралью  М-11 Москва – Санкт-Петербург. Это составная часть крупнейшего инфраструктурного  проекта, имеющего особое значение для всего евразийского пространства и реализуемого совместно  Россией, Казахстаном и Китаем. </a:t>
            </a:r>
          </a:p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	  Крупнейший  мировой транспортный коридор Китай – Западная Европа с огромным грузопотоком и трафиком  на отдельных участках  более 80 тысяч автомобилей в сутки, пройдет по наиболее  экологически уязвимым территориям Ленинградской, Тверской  и других регионов  России. </a:t>
            </a:r>
          </a:p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          В этих условиях исключительное значение имеет обеспечение высоких стандартов экологической безопасности эксплуатации Трансевразийской магистрали в соответствии с поправками в Конституцию Российской Федерации, принятыми на всенародном голосовании </a:t>
            </a:r>
            <a:r>
              <a:rPr lang="en-US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 июля 2020 года и требованиями Парижского соглашения по климату, ратифицированного 186 странами, в том числе Россией, Белоруссией, Казахстаном,  Китаем, странами ЕС.</a:t>
            </a:r>
          </a:p>
          <a:p>
            <a:pPr fontAlgn="base"/>
            <a:endParaRPr lang="ru-RU" b="1" dirty="0" smtClean="0">
              <a:solidFill>
                <a:srgbClr val="002060"/>
              </a:solidFill>
            </a:endParaRPr>
          </a:p>
          <a:p>
            <a:pPr fontAlgn="base"/>
            <a:r>
              <a:rPr lang="ru-RU" sz="2000" b="1" i="1" u="sng" dirty="0" smtClean="0">
                <a:solidFill>
                  <a:srgbClr val="002060"/>
                </a:solidFill>
              </a:rPr>
              <a:t>         Для решения этих задач к 2035 году доля автотранспорта на бензине и дизельном топливе должна составлять не более 40%, на природном газе,  водороде и на электрической тяге - не менее 60%.</a:t>
            </a:r>
          </a:p>
          <a:p>
            <a:pPr marL="342900" indent="-342900" fontAlgn="base"/>
            <a:r>
              <a:rPr lang="ru-RU" sz="2000" b="1" dirty="0" smtClean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5070" y="344385"/>
            <a:ext cx="885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Балтийский экологический кластер «Атомная  энергетика – электромобили»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" name="Picture 2" descr="C:\Documents and Settings\Admin\Рабочий стол\ЭМБЛЕМЫ\лого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742" y="201881"/>
            <a:ext cx="1699440" cy="993755"/>
          </a:xfrm>
          <a:prstGeom prst="rect">
            <a:avLst/>
          </a:prstGeom>
          <a:noFill/>
        </p:spPr>
      </p:pic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700644" y="347567"/>
            <a:ext cx="10960925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j-lt"/>
            </a:endParaRPr>
          </a:p>
          <a:p>
            <a:pPr indent="449263" algn="ctr" defTabSz="914400" fontAlgn="base">
              <a:spcBef>
                <a:spcPct val="0"/>
              </a:spcBef>
              <a:spcAft>
                <a:spcPct val="0"/>
              </a:spcAft>
            </a:pPr>
            <a:endParaRPr lang="ru-RU" sz="2800" b="1" dirty="0">
              <a:solidFill>
                <a:srgbClr val="002060"/>
              </a:solidFill>
              <a:latin typeface="+mj-lt"/>
            </a:endParaRPr>
          </a:p>
          <a:p>
            <a:pPr indent="449263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j-lt"/>
              </a:rPr>
              <a:t>7. Цели   </a:t>
            </a:r>
            <a:r>
              <a:rPr lang="ru-RU" sz="2400" b="1" u="sng" dirty="0" smtClean="0">
                <a:solidFill>
                  <a:srgbClr val="002060"/>
                </a:solidFill>
                <a:latin typeface="+mj-lt"/>
              </a:rPr>
              <a:t>Балтийского экологического кластера «Атомная  энергетика – электромобили»: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- создание единых стандартов экологического благополучия и качества жизни населения с учетом климатических, экологических, культурно-исторических и иных особенностей регионов, создание единых энергетических, технологических, инфраструктурных платформ устойчивого развития;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- превращение Балтии из зоны конфронтации и нарастающих угроз  в регион мира и сотрудничества, инновационного развития и экологического благополучия;</a:t>
            </a:r>
          </a:p>
          <a:p>
            <a:pPr indent="449263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- поэтапный переход на преимущественно атомную базовую генерацию электрической энергии и электрическую и водородную тягу транспортного потока  в Балтийском регионе, инновационное развитие прилегающих территорий;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- отработка  технологий, по созданию в перспективе Черноморского, Каспийского и Волго-Окского экологических кластеров «Атомная энергетика – электромобили»; 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- формирование новых рынков электроэнергии для действующих и строящихся энергоблоков и стабилизации суточных графиков потребления; </a:t>
            </a:r>
          </a:p>
          <a:p>
            <a:pPr indent="449263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 - обеспечении России и другим странам Балтии лидерства в созидании экологически чистого мира.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2181</TotalTime>
  <Words>816</Words>
  <Application>Microsoft Office PowerPoint</Application>
  <PresentationFormat>Произвольный</PresentationFormat>
  <Paragraphs>133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Джемал Сурманидзе</dc:creator>
  <cp:lastModifiedBy>k12458</cp:lastModifiedBy>
  <cp:revision>209</cp:revision>
  <dcterms:created xsi:type="dcterms:W3CDTF">2019-05-29T21:39:35Z</dcterms:created>
  <dcterms:modified xsi:type="dcterms:W3CDTF">2020-11-22T11:24:47Z</dcterms:modified>
</cp:coreProperties>
</file>