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5"/>
  </p:notesMasterIdLst>
  <p:sldIdLst>
    <p:sldId id="256" r:id="rId5"/>
    <p:sldId id="257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</p:sldIdLst>
  <p:sldSz cx="12179300" cy="68580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5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12F3DA-2FA6-4264-A08F-4E82C57676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1BBDA13-4FF8-4BCD-9B74-3D42367868C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3CFAF12-0E90-497A-AEA2-D858B6C8256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buNone/>
            </a:pPr>
            <a:endParaRPr/>
          </a:p>
        </p:txBody>
      </p:sp>
      <p:sp>
        <p:nvSpPr>
          <p:cNvPr id="3" name="Текст. поле 2"/>
          <p:cNvSpPr txBox="1"/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253BFAA1-5AC0-48D3-B4CC-F9EE55FDC591}" type="slidenum">
              <a:rPr sz="1200">
                <a:solidFill>
                  <a:srgbClr val="000000"/>
                </a:solidFill>
                <a:latin typeface="Calibri"/>
              </a:rPr>
              <a:t>3</a:t>
            </a:fld>
            <a:endParaRPr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текста 1"/>
          <p:cNvSpPr>
            <a:spLocks noGrp="1" noEditPoints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buNone/>
            </a:pPr>
            <a:endParaRPr/>
          </a:p>
        </p:txBody>
      </p:sp>
      <p:sp>
        <p:nvSpPr>
          <p:cNvPr id="3" name="Текст. поле 2"/>
          <p:cNvSpPr txBox="1"/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CBC901DB-2EE7-4871-8930-CB95447F0382}" type="slidenum">
              <a:rPr sz="1200">
                <a:solidFill>
                  <a:srgbClr val="000000"/>
                </a:solidFill>
                <a:latin typeface="Calibri"/>
              </a:rPr>
              <a:t>4</a:t>
            </a:fld>
            <a:endParaRPr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F3BA80A-86BD-4A39-9193-4412117C3F3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590997-9148-4D63-A5B7-343EFB4D644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56C097-06D0-4091-B768-045C88A11EF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91D7EE4-8A3B-44BF-8433-B05B7D019B9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574C944-4593-4EE5-9A9A-FE2D87E5753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1-PP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29143" y="406105"/>
            <a:ext cx="8309291" cy="580356"/>
          </a:xfrm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  <a:p>
            <a:endParaRPr/>
          </a:p>
        </p:txBody>
      </p:sp>
      <p:sp>
        <p:nvSpPr>
          <p:cNvPr id="3" name="Текст 2"/>
          <p:cNvSpPr>
            <a:spLocks noGrp="1" noEditPoints="1"/>
          </p:cNvSpPr>
          <p:nvPr>
            <p:ph type="body"/>
          </p:nvPr>
        </p:nvSpPr>
        <p:spPr>
          <a:xfrm>
            <a:off x="650242" y="1301840"/>
            <a:ext cx="5336207" cy="3607424"/>
          </a:xfrm>
          <a:prstGeom prst="rect">
            <a:avLst/>
          </a:prstGeom>
        </p:spPr>
        <p:txBody>
          <a:bodyPr/>
          <a:lstStyle/>
          <a:p>
            <a:pPr lvl="0"/>
            <a:r>
              <a:t>Click to add text</a:t>
            </a:r>
          </a:p>
          <a:p>
            <a:pPr lvl="0"/>
            <a:endParaRPr/>
          </a:p>
        </p:txBody>
      </p:sp>
      <p:sp>
        <p:nvSpPr>
          <p:cNvPr id="4" name="Дата 3"/>
          <p:cNvSpPr>
            <a:spLocks noGrp="1" noEditPoints="1"/>
          </p:cNvSpPr>
          <p:nvPr>
            <p:ph type="dt"/>
          </p:nvPr>
        </p:nvSpPr>
        <p:spPr>
          <a:xfrm>
            <a:off x="650242" y="5626429"/>
            <a:ext cx="3957080" cy="331220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  <a:p>
            <a:endParaRPr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/>
          </p:nvPr>
        </p:nvSpPr>
        <p:spPr>
          <a:xfrm>
            <a:off x="5614334" y="5626429"/>
            <a:ext cx="3498648" cy="331220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  <a:p>
            <a:endParaRPr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/>
          </p:nvPr>
        </p:nvSpPr>
        <p:spPr>
          <a:xfrm>
            <a:off x="10114242" y="5626429"/>
            <a:ext cx="3957080" cy="331220"/>
          </a:xfrm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WelcomeDo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оизв. форма 1"/>
          <p:cNvSpPr/>
          <p:nvPr/>
        </p:nvSpPr>
        <p:spPr>
          <a:xfrm>
            <a:off x="255588" y="265113"/>
            <a:ext cx="11682413" cy="6330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3" name="Заполнитель названия 2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6875463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2800">
                <a:solidFill>
                  <a:srgbClr val="000000"/>
                </a:solidFill>
                <a:latin typeface="Segoe UI Light"/>
              </a:rPr>
              <a:t>Стиль образца заголовка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idx="1"/>
          </p:nvPr>
        </p:nvSpPr>
        <p:spPr>
          <a:xfrm>
            <a:off x="538163" y="1435100"/>
            <a:ext cx="4416425" cy="39766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algn="l">
              <a:buAutoNum type="arabicPeriod"/>
            </a:pPr>
            <a:r>
              <a:rPr sz="1200">
                <a:solidFill>
                  <a:srgbClr val="000000"/>
                </a:solidFill>
                <a:latin typeface="Segoe UI"/>
              </a:rPr>
              <a:t>Щелкните, чтобы изменить стили текста образца слайда</a:t>
            </a:r>
          </a:p>
          <a:p>
            <a:pPr marL="228600" lvl="1" indent="-228600" algn="l">
              <a:buSzPct val="100000"/>
              <a:buFont typeface="Arial"/>
              <a:buChar char="•"/>
            </a:pPr>
            <a:r>
              <a:rPr sz="1200">
                <a:solidFill>
                  <a:srgbClr val="000000"/>
                </a:solidFill>
                <a:latin typeface="Segoe UI"/>
              </a:rPr>
              <a:t>Второй уровень</a:t>
            </a:r>
          </a:p>
          <a:p>
            <a:pPr marL="685800" lvl="2" indent="-228600" algn="l">
              <a:buSzPct val="100000"/>
              <a:buFont typeface="Arial"/>
              <a:buChar char="•"/>
            </a:pPr>
            <a:r>
              <a:rPr sz="1200">
                <a:solidFill>
                  <a:srgbClr val="000000"/>
                </a:solidFill>
                <a:latin typeface="Segoe UI"/>
              </a:rPr>
              <a:t>Третий уровень</a:t>
            </a:r>
          </a:p>
          <a:p>
            <a:pPr marL="1143000" lvl="3" indent="-228600" algn="l">
              <a:buSzPct val="100000"/>
              <a:buFont typeface="Arial"/>
              <a:buChar char="•"/>
            </a:pPr>
            <a:r>
              <a:rPr sz="1200">
                <a:solidFill>
                  <a:srgbClr val="000000"/>
                </a:solidFill>
                <a:latin typeface="Segoe UI"/>
              </a:rPr>
              <a:t>Четвертый уровень</a:t>
            </a:r>
          </a:p>
          <a:p>
            <a:pPr marL="1600200" lvl="4" indent="-228600" algn="l">
              <a:buSzPct val="100000"/>
              <a:buFont typeface="Arial"/>
              <a:buChar char="•"/>
            </a:pPr>
            <a:r>
              <a:rPr sz="1200">
                <a:solidFill>
                  <a:srgbClr val="000000"/>
                </a:solidFill>
                <a:latin typeface="Segoe UI"/>
              </a:rPr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idx="2"/>
          </p:nvPr>
        </p:nvSpPr>
        <p:spPr>
          <a:xfrm>
            <a:off x="538163" y="6202363"/>
            <a:ext cx="3275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595959"/>
                </a:solidFill>
                <a:latin typeface="Segoe UI"/>
              </a:rPr>
              <a:t>2020-11-15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idx="3"/>
          </p:nvPr>
        </p:nvSpPr>
        <p:spPr>
          <a:xfrm>
            <a:off x="4646613" y="6202363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idx="4"/>
          </p:nvPr>
        </p:nvSpPr>
        <p:spPr>
          <a:xfrm>
            <a:off x="8375650" y="6202363"/>
            <a:ext cx="3275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70A1E6A0-E822-4F0D-9E6D-38587A3C31D6}" type="slidenum">
              <a:rPr sz="1200">
                <a:solidFill>
                  <a:srgbClr val="595959"/>
                </a:solidFill>
                <a:latin typeface="Segoe UI"/>
              </a:rPr>
              <a:t>‹#›</a:t>
            </a:fld>
            <a:endParaRPr sz="1200">
              <a:solidFill>
                <a:srgbClr val="595959"/>
              </a:solidFill>
              <a:latin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1-cust-Титульный-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оизв. форма 1"/>
          <p:cNvSpPr/>
          <p:nvPr/>
        </p:nvSpPr>
        <p:spPr>
          <a:xfrm>
            <a:off x="255588" y="265113"/>
            <a:ext cx="11682413" cy="6330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3" name="Произв. форма 2"/>
          <p:cNvSpPr/>
          <p:nvPr/>
        </p:nvSpPr>
        <p:spPr>
          <a:xfrm>
            <a:off x="254000" y="261938"/>
            <a:ext cx="11680825" cy="6330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4726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4" name="Заполнитель названия 3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6875463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2800">
                <a:solidFill>
                  <a:srgbClr val="000000"/>
                </a:solidFill>
                <a:latin typeface="Segoe UI Light"/>
              </a:rP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2-cust-Заголовок-и-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оизв. форма 1"/>
          <p:cNvSpPr/>
          <p:nvPr/>
        </p:nvSpPr>
        <p:spPr>
          <a:xfrm>
            <a:off x="255588" y="265113"/>
            <a:ext cx="11682413" cy="6330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3" name="Произв. форма 2"/>
          <p:cNvSpPr/>
          <p:nvPr/>
        </p:nvSpPr>
        <p:spPr>
          <a:xfrm>
            <a:off x="255588" y="265113"/>
            <a:ext cx="11682413" cy="6330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4" name="Заполнитель названия 3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6877050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2800">
                <a:solidFill>
                  <a:srgbClr val="3B3838"/>
                </a:solidFill>
                <a:latin typeface="Segoe UI Light"/>
              </a:rPr>
              <a:t>Образец заголовка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1"/>
          </p:nvPr>
        </p:nvSpPr>
        <p:spPr>
          <a:xfrm>
            <a:off x="538163" y="1435100"/>
            <a:ext cx="4416425" cy="39766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buNone/>
            </a:pPr>
            <a:r>
              <a:rPr sz="1200">
                <a:solidFill>
                  <a:srgbClr val="404040"/>
                </a:solidFill>
                <a:latin typeface="Segoe UI"/>
              </a:rPr>
              <a:t>Щелкните, чтобы изменить стили текста образца слайда</a:t>
            </a:r>
          </a:p>
          <a:p>
            <a:pPr marL="0" lvl="1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Второй уровень</a:t>
            </a:r>
          </a:p>
          <a:p>
            <a:pPr marL="0" lvl="2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Третий уровень</a:t>
            </a:r>
          </a:p>
          <a:p>
            <a:pPr marL="0" lvl="3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Четвертый уровень</a:t>
            </a:r>
          </a:p>
          <a:p>
            <a:pPr marL="0" lvl="4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Пятый уровень</a:t>
            </a:r>
          </a:p>
        </p:txBody>
      </p:sp>
      <p:sp>
        <p:nvSpPr>
          <p:cNvPr id="6" name="Заполнитель даты 5"/>
          <p:cNvSpPr>
            <a:spLocks noGrp="1" noEditPoints="1"/>
          </p:cNvSpPr>
          <p:nvPr>
            <p:ph type="dt" idx="2"/>
          </p:nvPr>
        </p:nvSpPr>
        <p:spPr>
          <a:xfrm>
            <a:off x="538163" y="6202363"/>
            <a:ext cx="3275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1200">
                <a:solidFill>
                  <a:srgbClr val="595959"/>
                </a:solidFill>
                <a:latin typeface="Segoe UI"/>
              </a:rPr>
              <a:t>2020-11-15</a:t>
            </a:r>
          </a:p>
        </p:txBody>
      </p:sp>
      <p:sp>
        <p:nvSpPr>
          <p:cNvPr id="7" name="Заполнитель нижнего колонтитула 6"/>
          <p:cNvSpPr>
            <a:spLocks noGrp="1" noEditPoints="1"/>
          </p:cNvSpPr>
          <p:nvPr>
            <p:ph type="ftr" idx="3"/>
          </p:nvPr>
        </p:nvSpPr>
        <p:spPr>
          <a:xfrm>
            <a:off x="4646613" y="6202363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8" name="Заполнитель номера слайда 7"/>
          <p:cNvSpPr>
            <a:spLocks noGrp="1" noEditPoints="1"/>
          </p:cNvSpPr>
          <p:nvPr>
            <p:ph type="sldNum" idx="4"/>
          </p:nvPr>
        </p:nvSpPr>
        <p:spPr>
          <a:xfrm>
            <a:off x="8370888" y="6202363"/>
            <a:ext cx="3275013" cy="36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r">
              <a:buNone/>
            </a:pPr>
            <a:fld id="{9BB2FE72-DD46-4C65-BFBB-6899A590F28C}" type="slidenum">
              <a:rPr sz="1200">
                <a:solidFill>
                  <a:srgbClr val="595959"/>
                </a:solidFill>
                <a:latin typeface="Segoe UI"/>
              </a:rPr>
              <a:t>‹#›</a:t>
            </a:fld>
            <a:endParaRPr sz="1200">
              <a:solidFill>
                <a:srgbClr val="595959"/>
              </a:solidFill>
              <a:latin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1-Layout3-cust-Заголовок-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оизв. форма 1"/>
          <p:cNvSpPr/>
          <p:nvPr/>
        </p:nvSpPr>
        <p:spPr>
          <a:xfrm>
            <a:off x="255588" y="265113"/>
            <a:ext cx="11682413" cy="6330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3" name="Произв. форма 2"/>
          <p:cNvSpPr/>
          <p:nvPr/>
        </p:nvSpPr>
        <p:spPr>
          <a:xfrm>
            <a:off x="254000" y="261938"/>
            <a:ext cx="11682413" cy="63309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4" name="Произв. форма 3"/>
          <p:cNvSpPr/>
          <p:nvPr/>
        </p:nvSpPr>
        <p:spPr>
          <a:xfrm>
            <a:off x="254000" y="261938"/>
            <a:ext cx="11680825" cy="20716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24726"/>
          </a:solidFill>
        </p:spPr>
        <p:txBody>
          <a:bodyPr lIns="91440" tIns="45720" rIns="91440" bIns="45720"/>
          <a:lstStyle/>
          <a:p>
            <a:pPr algn="ctr">
              <a:buNone/>
            </a:pPr>
            <a:endParaRPr/>
          </a:p>
        </p:txBody>
      </p:sp>
      <p:sp>
        <p:nvSpPr>
          <p:cNvPr id="5" name="Заполнитель названия 4"/>
          <p:cNvSpPr>
            <a:spLocks noGrp="1" noEditPoints="1"/>
          </p:cNvSpPr>
          <p:nvPr>
            <p:ph type="title"/>
          </p:nvPr>
        </p:nvSpPr>
        <p:spPr>
          <a:xfrm>
            <a:off x="520700" y="1535113"/>
            <a:ext cx="6875463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l">
              <a:buNone/>
            </a:pPr>
            <a:r>
              <a:rPr sz="3600">
                <a:solidFill>
                  <a:srgbClr val="FFFFFF"/>
                </a:solidFill>
                <a:latin typeface="Segoe UI Light"/>
              </a:rPr>
              <a:t>Образец заголовка</a:t>
            </a:r>
          </a:p>
        </p:txBody>
      </p:sp>
      <p:sp>
        <p:nvSpPr>
          <p:cNvPr id="6" name="Заполнитель текста 5"/>
          <p:cNvSpPr>
            <a:spLocks noGrp="1" noEditPoints="1"/>
          </p:cNvSpPr>
          <p:nvPr>
            <p:ph type="body" idx="1"/>
          </p:nvPr>
        </p:nvSpPr>
        <p:spPr>
          <a:xfrm>
            <a:off x="538163" y="2559050"/>
            <a:ext cx="9445625" cy="39766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algn="l">
              <a:buNone/>
            </a:pPr>
            <a:r>
              <a:rPr sz="2300">
                <a:solidFill>
                  <a:srgbClr val="404040"/>
                </a:solidFill>
                <a:latin typeface="Segoe UI Light"/>
              </a:rPr>
              <a:t>Щелкните, чтобы изменить стили текста образца слайда</a:t>
            </a:r>
          </a:p>
          <a:p>
            <a:pPr marL="0" lvl="1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Второй уровень</a:t>
            </a:r>
          </a:p>
          <a:p>
            <a:pPr marL="0" lvl="2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Третий уровень</a:t>
            </a:r>
          </a:p>
          <a:p>
            <a:pPr marL="0" lvl="3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Четвертый уровень</a:t>
            </a:r>
          </a:p>
          <a:p>
            <a:pPr marL="0" lvl="4" algn="l">
              <a:buAutoNum type="arabicPeriod"/>
            </a:pPr>
            <a:r>
              <a:rPr sz="1200">
                <a:solidFill>
                  <a:srgbClr val="404040"/>
                </a:solidFill>
                <a:latin typeface="Segoe UI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11268075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300" b="1">
                <a:solidFill>
                  <a:srgbClr val="3B3838"/>
                </a:solidFill>
                <a:latin typeface="Segoe UI Black"/>
              </a:rPr>
              <a:t>1. БАЛТИЙСКАЯ АЭС. РОСЭНЕРГОАТОМ ОБЪЯВИЛ СТАРТ-АП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300038" y="1435100"/>
            <a:ext cx="11488738" cy="51466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sz="2300">
                <a:solidFill>
                  <a:srgbClr val="404040"/>
                </a:solidFill>
                <a:latin typeface="Palatino Linotype"/>
              </a:rPr>
              <a:t>   Строительство Балтийской АЭС было заморожено 6 лет назад. В 2013 году скорректирована концепция и снижены темпы сооружения. </a:t>
            </a:r>
            <a:r>
              <a:rPr sz="2300" b="1">
                <a:solidFill>
                  <a:srgbClr val="404040"/>
                </a:solidFill>
                <a:latin typeface="Palatino Linotype"/>
              </a:rPr>
              <a:t>"Росатом" </a:t>
            </a:r>
            <a:r>
              <a:rPr sz="2300">
                <a:solidFill>
                  <a:srgbClr val="404040"/>
                </a:solidFill>
                <a:latin typeface="Palatino Linotype"/>
              </a:rPr>
              <a:t>возобновил активную фазу строительства. Проект АЭС не остановлен, ведутся активные работы по приемке, хранению, переконсервации оборудования.                  При проектировании Балтийской АЭС учитывалась работа Калининграда и Прибалтики в единой энергосистеме с северо-западом России. Балтийская АЭС могла бы стать связующим звеном между энергорынками Восточной и Центральной Европы. </a:t>
            </a:r>
          </a:p>
          <a:p>
            <a:pPr marL="0" algn="l">
              <a:buAutoNum type="arabicPeriod"/>
            </a:pPr>
            <a:r>
              <a:rPr sz="2300">
                <a:solidFill>
                  <a:srgbClr val="404040"/>
                </a:solidFill>
                <a:latin typeface="Palatino Linotype"/>
              </a:rPr>
              <a:t>Выработка электроэнергии на Балтийской АЭС откроет возможности для экспорта электроэнергии в соседние государства ЕС, это станет важным шагом в синхронизации стран Балтии с европейской континентальной энергосистемой. Однако, </a:t>
            </a:r>
            <a:r>
              <a:rPr sz="2300" b="1">
                <a:solidFill>
                  <a:srgbClr val="404040"/>
                </a:solidFill>
                <a:latin typeface="Palatino Linotype"/>
              </a:rPr>
              <a:t>Латвия, Литва</a:t>
            </a:r>
            <a:r>
              <a:rPr sz="2300">
                <a:solidFill>
                  <a:srgbClr val="404040"/>
                </a:solidFill>
                <a:latin typeface="Palatino Linotype"/>
              </a:rPr>
              <a:t> и </a:t>
            </a:r>
            <a:r>
              <a:rPr sz="2300" b="1">
                <a:solidFill>
                  <a:srgbClr val="404040"/>
                </a:solidFill>
                <a:latin typeface="Palatino Linotype"/>
              </a:rPr>
              <a:t>Эстония</a:t>
            </a:r>
            <a:r>
              <a:rPr sz="2300">
                <a:solidFill>
                  <a:srgbClr val="404040"/>
                </a:solidFill>
                <a:latin typeface="Palatino Linotype"/>
              </a:rPr>
              <a:t> в 2013 году заявили о намерении выйти из единой энергосистемы </a:t>
            </a:r>
            <a:r>
              <a:rPr sz="2300" b="1">
                <a:solidFill>
                  <a:srgbClr val="404040"/>
                </a:solidFill>
                <a:latin typeface="Palatino Linotype"/>
              </a:rPr>
              <a:t>БРЭЛЛ</a:t>
            </a:r>
            <a:r>
              <a:rPr sz="2300">
                <a:solidFill>
                  <a:srgbClr val="404040"/>
                </a:solidFill>
                <a:latin typeface="Palatino Linotype"/>
              </a:rPr>
              <a:t> и переориентироваться на рынок ЕС. Россия весной 2020 г. </a:t>
            </a:r>
            <a:r>
              <a:rPr sz="2300" b="1" u="sng">
                <a:solidFill>
                  <a:srgbClr val="0563C1"/>
                </a:solidFill>
                <a:latin typeface="Palatino Linotype"/>
              </a:rPr>
              <a:t>завершила все работы</a:t>
            </a:r>
            <a:r>
              <a:rPr sz="2300">
                <a:solidFill>
                  <a:srgbClr val="404040"/>
                </a:solidFill>
                <a:latin typeface="Palatino Linotype"/>
              </a:rPr>
              <a:t> по подготовке к работе энергосистемы Калининградской области в изолированном режиме.</a:t>
            </a:r>
          </a:p>
          <a:p>
            <a:pPr marL="0" algn="l">
              <a:buAutoNum type="arabicPeriod"/>
            </a:pPr>
            <a:endParaRPr sz="2300">
              <a:solidFill>
                <a:srgbClr val="404040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9461500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300">
                <a:solidFill>
                  <a:srgbClr val="3B3838"/>
                </a:solidFill>
                <a:latin typeface="Segoe UI Black"/>
              </a:rPr>
              <a:t>10. В ЛИТВЕ ПРОЕКТИРУЕТСЯ НОВЫЙ СОЛНЕЧНЫЙ ПАРК 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538163" y="1435100"/>
            <a:ext cx="11325225" cy="44481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sz="2800">
                <a:solidFill>
                  <a:srgbClr val="000000"/>
                </a:solidFill>
                <a:latin typeface="Palatino Linotype"/>
              </a:rPr>
              <a:t>Из-за демонтажа Игналинской АЭС, в Висагинасе установят солнечную электростанцию На реализацию проекта планируется выделить 4,0 млн. €. Ожидается, что </a:t>
            </a:r>
            <a:r>
              <a:rPr lang="ru-RU" sz="2800">
                <a:solidFill>
                  <a:srgbClr val="000000"/>
                </a:solidFill>
                <a:latin typeface="Palatino Linotype"/>
              </a:rPr>
              <a:t>реализация проекта </a:t>
            </a:r>
            <a:r>
              <a:rPr sz="2800">
                <a:solidFill>
                  <a:srgbClr val="000000"/>
                </a:solidFill>
                <a:latin typeface="Palatino Linotype"/>
              </a:rPr>
              <a:t>под</a:t>
            </a:r>
            <a:r>
              <a:rPr lang="ru-RU" sz="2800">
                <a:solidFill>
                  <a:srgbClr val="000000"/>
                </a:solidFill>
                <a:latin typeface="Palatino Linotype"/>
              </a:rPr>
              <a:t>нимет</a:t>
            </a:r>
            <a:r>
              <a:rPr sz="2800">
                <a:solidFill>
                  <a:srgbClr val="000000"/>
                </a:solidFill>
                <a:latin typeface="Palatino Linotype"/>
              </a:rPr>
              <a:t> экономику региона и внесет важный вклад в создание благ для местных жителей.</a:t>
            </a:r>
          </a:p>
          <a:p>
            <a:pPr marL="0" algn="l">
              <a:buAutoNum type="arabicPeriod"/>
            </a:pPr>
            <a:r>
              <a:rPr sz="2800">
                <a:solidFill>
                  <a:srgbClr val="000000"/>
                </a:solidFill>
                <a:latin typeface="Palatino Linotype"/>
              </a:rPr>
              <a:t>Предполагаемая мощность в 1,0 кВт позволит генерировать около 1050 кВт ч. энергии в год. На проект планируется выделить 4,0 млн. €.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10704513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300" b="1">
                <a:solidFill>
                  <a:srgbClr val="3B3838"/>
                </a:solidFill>
                <a:latin typeface="Segoe UI Black"/>
              </a:rPr>
              <a:t>2. ВИД «ЗАМОРОЖЕННОЙ» БАЛТИЙСКОЙ АЭС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50975" y="1241425"/>
            <a:ext cx="1028223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935038" y="447675"/>
            <a:ext cx="9312275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000">
                <a:solidFill>
                  <a:srgbClr val="3B3838"/>
                </a:solidFill>
                <a:latin typeface="Segoe UI Black"/>
              </a:rPr>
              <a:t>3. ЭНЕРГЕТИКА БАЛТИЙСКИХ ГОСУДАРСТВ И ВЛИЯНИЕ РОССИИ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538163" y="1435100"/>
            <a:ext cx="11336338" cy="51022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sz="2000">
                <a:solidFill>
                  <a:srgbClr val="000000"/>
                </a:solidFill>
                <a:latin typeface="Palatino Linotype"/>
              </a:rPr>
              <a:t>Ситуация на энергетическом рынке Прибалтийских стран - Латвии, Литвы и Эстонии - имеет политический оттенок. В регионе дефицит энергоресурсов и генерирующих мощностей. Это вынуждает их закупать электроэнергию на внешних рынках, а газ - в России и других странах. Чтобы покрыть энергодефицит, они вынуждены импортировать электроэнергию, газ, нефть и нефтепродукты. Одновременно вынуждены подчиняться директивам ЕС по ограничению выбросов парниковых газов. Фактически ЕС ограничивает возможности Прибалтики по выработке электроэнергии.  Усугубляет ситуацию то, что Литва, после вступления в ЕС,  стала энергетически более зависимой от России. По требованию ЕС, в 2009 году Вильнюсу пришлось остановить работу Игналинской АЭС. В 2013 году Литва импортировала </a:t>
            </a:r>
            <a:r>
              <a:rPr sz="2000" b="1">
                <a:solidFill>
                  <a:srgbClr val="000000"/>
                </a:solidFill>
                <a:latin typeface="Palatino Linotype"/>
              </a:rPr>
              <a:t>70 %</a:t>
            </a:r>
            <a:r>
              <a:rPr sz="2000">
                <a:solidFill>
                  <a:srgbClr val="000000"/>
                </a:solidFill>
                <a:latin typeface="Palatino Linotype"/>
              </a:rPr>
              <a:t> электроэнергии. Латвия, также является импортером. В лучшем положении находится Эстония - единственная из Прибалтийских стран, располагающая своими горючими сланцами. Несмотря на установленные в ЕС квоты на выброс углекислого газа, эстонская энергетика поставляет часть энергии на экспорт. </a:t>
            </a:r>
            <a:r>
              <a:rPr sz="2200">
                <a:solidFill>
                  <a:srgbClr val="000000"/>
                </a:solidFill>
                <a:latin typeface="Palatino Linotype"/>
              </a:rPr>
              <a:t>В отличие от Эстонии и Латвии, Литва лишена возможностей компенсировать дефицит энергии. Тепловая станция в Электренае может работать только на газе. Повышение цен на газ сделало производство электроэнергии в Литве нерентабельным. Диверсификация импорта газа, ситуацию не улучшила. </a:t>
            </a:r>
          </a:p>
          <a:p>
            <a:pPr marL="0" algn="l">
              <a:buAutoNum type="arabicPeriod"/>
            </a:pPr>
            <a:endParaRPr sz="2200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10496550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300" b="1">
                <a:solidFill>
                  <a:srgbClr val="3B3838"/>
                </a:solidFill>
                <a:latin typeface="Segoe UI Black"/>
              </a:rPr>
              <a:t>4. Перспективы рынка электроэнергии в прибалтике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538163" y="1184275"/>
            <a:ext cx="11399838" cy="50800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b="1" dirty="0">
                <a:solidFill>
                  <a:srgbClr val="000000"/>
                </a:solidFill>
                <a:latin typeface="Palatino Linotype"/>
              </a:rPr>
              <a:t> </a:t>
            </a:r>
            <a:r>
              <a:rPr dirty="0">
                <a:solidFill>
                  <a:srgbClr val="000000"/>
                </a:solidFill>
                <a:latin typeface="Palatino Linotype"/>
              </a:rPr>
              <a:t>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электроэнергетике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Прибалтийских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стран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наблюдаются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две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ключевые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тенденции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: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растущая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конкуренция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и 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поиск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общих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путей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решения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энергетических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проблем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Импорт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электроэнергии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регионе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растет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30% в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год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а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издержки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производства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выше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стоимости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импорта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из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Скандинавии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или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России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С 2013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года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соединений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NordBalt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Литве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Латвии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и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Эстонии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работает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общий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рынок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электроэнергии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С 2015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года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после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прокладки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(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Литва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–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Швеция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) и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Estlink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 2 </a:t>
            </a:r>
            <a:r>
              <a:rPr dirty="0">
                <a:solidFill>
                  <a:srgbClr val="000000"/>
                </a:solidFill>
                <a:latin typeface="Palatino Linotype"/>
              </a:rPr>
              <a:t>(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Эстония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–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Финляндия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).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Прибалтика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участвует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рынке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электроэнергии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стран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Северной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Европы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Стоимость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электроэнергии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Литве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заметно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выше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чем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других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странах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Балтии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Литву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может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попасть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достаточное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количество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энергии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из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Скандинавии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Между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странами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действует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договор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которому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они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обязаны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наличии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свободных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мощностей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покупать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электроэнергию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друг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у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друга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Следствием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этого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стал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скандал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разгоревшийся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сентябре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2013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года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когда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Литве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пришлось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покупать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электроэнергию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из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Латвии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и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Эстонии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втрое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дороже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Р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российской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 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Между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странами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началась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гонка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скорость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поскольку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от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этого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зависит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логика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формирования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сетей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и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условий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взаимодействия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продавцов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и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покупателей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Сегодня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продолжено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строительство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Балтийской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 АЭС в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Калининградской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области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Однако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европейские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представители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заинтересованы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участвовать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проекте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 В 2020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году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начала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работать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b="1" dirty="0" err="1">
                <a:solidFill>
                  <a:srgbClr val="000000"/>
                </a:solidFill>
                <a:latin typeface="Palatino Linotype"/>
              </a:rPr>
              <a:t>Белорусская</a:t>
            </a:r>
            <a:r>
              <a:rPr b="1" dirty="0">
                <a:solidFill>
                  <a:srgbClr val="000000"/>
                </a:solidFill>
                <a:latin typeface="Palatino Linotype"/>
              </a:rPr>
              <a:t> АЭС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расположенная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границе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с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Литвой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Проект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литовской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Висагинской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АЭС, в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строительстве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которой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должны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были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участвовать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также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Польша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Латвия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и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Эстония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провалился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из-за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противоречий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сторон</a:t>
            </a:r>
            <a:r>
              <a:rPr dirty="0">
                <a:solidFill>
                  <a:srgbClr val="000000"/>
                </a:solidFill>
                <a:latin typeface="Palatino Linotype"/>
              </a:rPr>
              <a:t>. В 2014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году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правительство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Польши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одобрило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программу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развития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атомной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энергетики</a:t>
            </a:r>
            <a:r>
              <a:rPr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предполагающую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строительство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2-х </a:t>
            </a:r>
            <a:r>
              <a:rPr dirty="0" err="1">
                <a:solidFill>
                  <a:srgbClr val="000000"/>
                </a:solidFill>
                <a:latin typeface="Palatino Linotype"/>
              </a:rPr>
              <a:t>новых</a:t>
            </a:r>
            <a:r>
              <a:rPr dirty="0">
                <a:solidFill>
                  <a:srgbClr val="000000"/>
                </a:solidFill>
                <a:latin typeface="Palatino Linotype"/>
              </a:rPr>
              <a:t> АЭС.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-155575"/>
            <a:ext cx="10737850" cy="14097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300" b="1">
                <a:solidFill>
                  <a:srgbClr val="3B3838"/>
                </a:solidFill>
                <a:latin typeface="Segoe UI Black"/>
              </a:rPr>
              <a:t>5. МОРСКАЯ ВЕТРОЭНЕРГЕТИКА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2150" y="1252538"/>
            <a:ext cx="11083925" cy="560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117475"/>
            <a:ext cx="10333038" cy="9699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300" b="1">
                <a:solidFill>
                  <a:srgbClr val="3B3838"/>
                </a:solidFill>
                <a:latin typeface="Segoe UI Black"/>
              </a:rPr>
              <a:t>6. ЛИТВА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538163" y="1435100"/>
            <a:ext cx="11177588" cy="52133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sz="2800">
                <a:solidFill>
                  <a:srgbClr val="404040"/>
                </a:solidFill>
                <a:latin typeface="Palatino Linotype"/>
              </a:rPr>
              <a:t>В постановлении Правительства предусмотрено строительство ветропарка мощностью до </a:t>
            </a:r>
            <a:r>
              <a:rPr sz="2800" b="1">
                <a:solidFill>
                  <a:srgbClr val="404040"/>
                </a:solidFill>
                <a:latin typeface="Palatino Linotype"/>
              </a:rPr>
              <a:t>700 МВт</a:t>
            </a:r>
            <a:r>
              <a:rPr sz="2800">
                <a:solidFill>
                  <a:srgbClr val="404040"/>
                </a:solidFill>
                <a:latin typeface="Palatino Linotype"/>
              </a:rPr>
              <a:t>. ВЭС такой мощности, расположенная в Балтийском море, может производить </a:t>
            </a:r>
            <a:r>
              <a:rPr sz="2800" b="1">
                <a:solidFill>
                  <a:srgbClr val="404040"/>
                </a:solidFill>
                <a:latin typeface="Palatino Linotype"/>
              </a:rPr>
              <a:t>от 2,5 до 3 ТВт·ч в год</a:t>
            </a:r>
            <a:r>
              <a:rPr sz="2800">
                <a:solidFill>
                  <a:srgbClr val="404040"/>
                </a:solidFill>
                <a:latin typeface="Palatino Linotype"/>
              </a:rPr>
              <a:t>, что составляет </a:t>
            </a:r>
            <a:r>
              <a:rPr sz="2800" b="1">
                <a:solidFill>
                  <a:srgbClr val="404040"/>
                </a:solidFill>
                <a:latin typeface="Palatino Linotype"/>
              </a:rPr>
              <a:t>25 %</a:t>
            </a:r>
            <a:r>
              <a:rPr sz="2800">
                <a:solidFill>
                  <a:srgbClr val="404040"/>
                </a:solidFill>
                <a:latin typeface="Palatino Linotype"/>
              </a:rPr>
              <a:t> потребностей страны. Морской ветер станет новым и значительным поворотным моментом в литовской энергетике, поскольку производство электроэнергии на базе морских ветров имеет больший потенциал, чем производство на суше и более эффективно. Министерство Энергетики Литвы в 2020 г. представило проект постановления о местах на Балтике, где целесообразно развивать ветряные ВЭС.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188639"/>
            <a:ext cx="11025188" cy="84482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300" b="1" u="sng" dirty="0">
                <a:solidFill>
                  <a:srgbClr val="000000"/>
                </a:solidFill>
                <a:latin typeface="Segoe UI Black"/>
              </a:rPr>
              <a:t>7</a:t>
            </a:r>
            <a:r>
              <a:rPr sz="2300" u="sng" dirty="0">
                <a:solidFill>
                  <a:srgbClr val="000000"/>
                </a:solidFill>
                <a:latin typeface="Segoe UI Black"/>
              </a:rPr>
              <a:t>.  </a:t>
            </a:r>
            <a:r>
              <a:rPr sz="2300" b="1" dirty="0">
                <a:solidFill>
                  <a:srgbClr val="000000"/>
                </a:solidFill>
                <a:latin typeface="Segoe UI Black"/>
              </a:rPr>
              <a:t>ЛИТВА ПОЛУЧИЛА КРЕДИТ НА СТРОИТЕЛЬСТВО ВЕТРОПАРКОВ </a:t>
            </a:r>
            <a:r>
              <a:rPr sz="2300" b="1" u="sng" dirty="0">
                <a:solidFill>
                  <a:srgbClr val="000000"/>
                </a:solidFill>
                <a:latin typeface="Segoe UI Black"/>
              </a:rPr>
              <a:t>В </a:t>
            </a:r>
            <a:r>
              <a:rPr sz="2300" b="1" u="sng" dirty="0">
                <a:solidFill>
                  <a:srgbClr val="4472C4"/>
                </a:solidFill>
                <a:latin typeface="Segoe UI Black"/>
              </a:rPr>
              <a:t>ПОЛЬШЕ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520700" y="1408113"/>
            <a:ext cx="11503025" cy="43116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sz="2800" dirty="0" err="1">
                <a:solidFill>
                  <a:srgbClr val="000000"/>
                </a:solidFill>
                <a:latin typeface="Palatino Linotype"/>
              </a:rPr>
              <a:t>Расчетная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площадь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территории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Балтийском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море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- 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137,5 км2,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расстояние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до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берега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–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29 </a:t>
            </a:r>
            <a:r>
              <a:rPr sz="2800" b="1" dirty="0" err="1">
                <a:solidFill>
                  <a:srgbClr val="000000"/>
                </a:solidFill>
                <a:latin typeface="Palatino Linotype"/>
              </a:rPr>
              <a:t>км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,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средняя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глубина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моря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– 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35 м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, а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средняя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скорость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ветра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–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около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9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м/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сек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.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Согласно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данным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статистического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агентства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Eurostat, в 2019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году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Литва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стала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худшей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в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Балтии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по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использованию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"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зеленой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энергии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". В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рейтинге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стран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ЕС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Литовская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Республика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заняла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9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место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с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показателем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в 24,4 %. 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В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Эстонии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из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возобновляемых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источников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выработано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30 %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всей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потребленной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энергии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, а в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Латвии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– </a:t>
            </a:r>
            <a:r>
              <a:rPr sz="2800" dirty="0" err="1">
                <a:solidFill>
                  <a:srgbClr val="000000"/>
                </a:solidFill>
                <a:latin typeface="Palatino Linotype"/>
              </a:rPr>
              <a:t>более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latino Linotype"/>
              </a:rPr>
              <a:t>40 %</a:t>
            </a:r>
            <a:r>
              <a:rPr sz="2800" dirty="0">
                <a:solidFill>
                  <a:srgbClr val="000000"/>
                </a:solidFill>
                <a:latin typeface="Palatino Linotype"/>
              </a:rPr>
              <a:t>.</a:t>
            </a:r>
          </a:p>
          <a:p>
            <a:pPr marL="0" algn="l">
              <a:buAutoNum type="arabicPeriod"/>
            </a:pPr>
            <a:endParaRPr sz="2800" dirty="0">
              <a:solidFill>
                <a:srgbClr val="000000"/>
              </a:solidFill>
              <a:latin typeface="Palatino Linotype"/>
            </a:endParaRPr>
          </a:p>
          <a:p>
            <a:pPr marL="0" algn="l">
              <a:buAutoNum type="arabicPeriod"/>
            </a:pPr>
            <a:endParaRPr sz="2800" dirty="0">
              <a:solidFill>
                <a:srgbClr val="000000"/>
              </a:solidFill>
              <a:latin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10074275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200">
                <a:solidFill>
                  <a:srgbClr val="222222"/>
                </a:solidFill>
                <a:latin typeface="Segoe UI Black"/>
              </a:rPr>
              <a:t>8. В ВИСАГИНАСЕ УСТАНОВЯТ СОЛНЕЧНУЮ ЭЛЕКТРОСТАНЦИЮ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538163" y="1236663"/>
            <a:ext cx="11487150" cy="417512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sz="2800">
                <a:solidFill>
                  <a:srgbClr val="222222"/>
                </a:solidFill>
                <a:latin typeface="Palatino Linotype"/>
              </a:rPr>
              <a:t>Из-за демонтажа Игналинской АЭС в Литве смонтируют еще одну солнечную электростанцию.</a:t>
            </a:r>
          </a:p>
          <a:p>
            <a:pPr marL="0" algn="l">
              <a:buAutoNum type="arabicPeriod"/>
            </a:pPr>
            <a:endParaRPr sz="2800">
              <a:solidFill>
                <a:srgbClr val="222222"/>
              </a:solidFill>
              <a:latin typeface="Palatino Linotype"/>
            </a:endParaRPr>
          </a:p>
          <a:p>
            <a:pPr marL="0" algn="l">
              <a:buAutoNum type="arabicPeriod"/>
            </a:pPr>
            <a:endParaRPr sz="2800">
              <a:solidFill>
                <a:srgbClr val="222222"/>
              </a:solidFill>
              <a:latin typeface="Palatino Linotype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0700" y="2146300"/>
            <a:ext cx="11669713" cy="372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520700" y="447675"/>
            <a:ext cx="8569325" cy="639763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algn="ctr">
              <a:buNone/>
            </a:pPr>
            <a:r>
              <a:rPr sz="2800">
                <a:solidFill>
                  <a:srgbClr val="3B3838"/>
                </a:solidFill>
                <a:latin typeface="Segoe UI Black"/>
              </a:rPr>
              <a:t>9. ВМЕСТО ИГНАЛИНСКОЙ АЭС - СЭС 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/>
          </p:nvPr>
        </p:nvSpPr>
        <p:spPr>
          <a:xfrm>
            <a:off x="407988" y="1682750"/>
            <a:ext cx="11574463" cy="3976688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algn="l">
              <a:buAutoNum type="arabicPeriod"/>
            </a:pPr>
            <a:r>
              <a:rPr sz="2800">
                <a:solidFill>
                  <a:srgbClr val="222222"/>
                </a:solidFill>
                <a:latin typeface="Palatino Linotype"/>
              </a:rPr>
              <a:t>На проект планируется выделить 4 млн. Евро. Ожидается, что он подстегнет экономику региона и внесет важный вклад в создание благ для местных жителей. Проект направлен на смягчение негативных социальных и экономических последствий вывода из эксплуатации Игналинской АЭС. Уже доказано, что возобновляемая энергетика – это энергетика будущего, поэтому у жителей Висагинаса, Игналины и Зарасая будет еще больше возможностей стать производительными потребителями и использовать «зеленую энергию». Этот проект еще раз подтверждает уникальность Литвы в Европе своими новыми  проектами в области солнечной энергетики.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639</Words>
  <Application>Microsoft Office PowerPoint</Application>
  <PresentationFormat>Произвольный</PresentationFormat>
  <Paragraphs>30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Default</vt:lpstr>
      <vt:lpstr>Default</vt:lpstr>
      <vt:lpstr>Default</vt:lpstr>
      <vt:lpstr>Default</vt:lpstr>
      <vt:lpstr>1. БАЛТИЙСКАЯ АЭС. РОСЭНЕРГОАТОМ ОБЪЯВИЛ СТАРТ-АП</vt:lpstr>
      <vt:lpstr>2. ВИД «ЗАМОРОЖЕННОЙ» БАЛТИЙСКОЙ АЭС</vt:lpstr>
      <vt:lpstr>3. ЭНЕРГЕТИКА БАЛТИЙСКИХ ГОСУДАРСТВ И ВЛИЯНИЕ РОССИИ</vt:lpstr>
      <vt:lpstr>4. Перспективы рынка электроэнергии в прибалтике</vt:lpstr>
      <vt:lpstr>5. МОРСКАЯ ВЕТРОЭНЕРГЕТИКА</vt:lpstr>
      <vt:lpstr>6. ЛИТВА</vt:lpstr>
      <vt:lpstr>7.  ЛИТВА ПОЛУЧИЛА КРЕДИТ НА СТРОИТЕЛЬСТВО ВЕТРОПАРКОВ В ПОЛЬШЕ</vt:lpstr>
      <vt:lpstr>8. В ВИСАГИНАСЕ УСТАНОВЯТ СОЛНЕЧНУЮ ЭЛЕКТРОСТАНЦИЮ</vt:lpstr>
      <vt:lpstr>9. ВМЕСТО ИГНАЛИНСКОЙ АЭС - СЭС </vt:lpstr>
      <vt:lpstr>10. В ЛИТВЕ ПРОЕКТИРУЕТСЯ НОВЫЙ СОЛНЕЧНЫЙ ПАРК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БАЛТИЙСКАЯ АЭС. РОСЭНЕРГОАТОМ ОБЪЯВИЛ СТАРТ-АП</dc:title>
  <dc:creator>k12458</dc:creator>
  <cp:lastModifiedBy>k12458</cp:lastModifiedBy>
  <cp:revision>2</cp:revision>
  <dcterms:modified xsi:type="dcterms:W3CDTF">2020-12-06T12:09:52Z</dcterms:modified>
</cp:coreProperties>
</file>